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9" r:id="rId4"/>
    <p:sldId id="257" r:id="rId5"/>
    <p:sldId id="270" r:id="rId6"/>
    <p:sldId id="273" r:id="rId7"/>
    <p:sldId id="274" r:id="rId8"/>
    <p:sldId id="272" r:id="rId9"/>
    <p:sldId id="271" r:id="rId10"/>
    <p:sldId id="276" r:id="rId11"/>
    <p:sldId id="259" r:id="rId12"/>
    <p:sldId id="275" r:id="rId13"/>
    <p:sldId id="288" r:id="rId14"/>
    <p:sldId id="264" r:id="rId15"/>
    <p:sldId id="278" r:id="rId16"/>
    <p:sldId id="279" r:id="rId17"/>
    <p:sldId id="266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63" r:id="rId27"/>
    <p:sldId id="289" r:id="rId28"/>
    <p:sldId id="290" r:id="rId29"/>
    <p:sldId id="265" r:id="rId30"/>
    <p:sldId id="291" r:id="rId31"/>
    <p:sldId id="261" r:id="rId32"/>
    <p:sldId id="293" r:id="rId33"/>
    <p:sldId id="292" r:id="rId34"/>
    <p:sldId id="294" r:id="rId35"/>
    <p:sldId id="295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22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246A2-427B-4CA9-8009-81A43262104B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068676-6FE6-447F-A472-1D2D284CDA6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800" dirty="0" smtClean="0"/>
            <a:t>电机的运动特性</a:t>
          </a:r>
          <a:endParaRPr lang="zh-CN" altLang="en-US" sz="2800" dirty="0"/>
        </a:p>
      </dgm:t>
    </dgm:pt>
    <dgm:pt modelId="{F38A33B0-9503-4581-8204-F5667EF3F041}" cxnId="{88D3F55B-DF47-4B12-9415-5708CE4F0385}" type="parTrans">
      <dgm:prSet/>
      <dgm:spPr/>
      <dgm:t>
        <a:bodyPr/>
        <a:lstStyle/>
        <a:p>
          <a:endParaRPr lang="zh-CN" altLang="en-US"/>
        </a:p>
      </dgm:t>
    </dgm:pt>
    <dgm:pt modelId="{84B3ADAD-72D8-4737-A503-99F50F426876}" cxnId="{88D3F55B-DF47-4B12-9415-5708CE4F0385}" type="sibTrans">
      <dgm:prSet/>
      <dgm:spPr/>
      <dgm:t>
        <a:bodyPr/>
        <a:lstStyle/>
        <a:p>
          <a:endParaRPr lang="zh-CN" altLang="en-US"/>
        </a:p>
      </dgm:t>
    </dgm:pt>
    <dgm:pt modelId="{4CAB9332-3D65-4BB0-A470-87C59C487BB0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2800" dirty="0" smtClean="0"/>
            <a:t>旋转方向</a:t>
          </a:r>
          <a:endParaRPr lang="zh-CN" altLang="en-US" sz="2800" dirty="0"/>
        </a:p>
      </dgm:t>
    </dgm:pt>
    <dgm:pt modelId="{E1703696-9CB7-4B05-870C-D58C37349B75}" cxnId="{07D652D3-204B-47E6-9BBB-ABEDB94453E4}" type="parTrans">
      <dgm:prSet/>
      <dgm:spPr/>
      <dgm:t>
        <a:bodyPr/>
        <a:lstStyle/>
        <a:p>
          <a:endParaRPr lang="zh-CN" altLang="en-US"/>
        </a:p>
      </dgm:t>
    </dgm:pt>
    <dgm:pt modelId="{E3CB6ED3-6F5A-4873-9C37-E60A9B190C44}" cxnId="{07D652D3-204B-47E6-9BBB-ABEDB94453E4}" type="sibTrans">
      <dgm:prSet/>
      <dgm:spPr/>
      <dgm:t>
        <a:bodyPr/>
        <a:lstStyle/>
        <a:p>
          <a:endParaRPr lang="zh-CN" altLang="en-US"/>
        </a:p>
      </dgm:t>
    </dgm:pt>
    <dgm:pt modelId="{D031BB74-AAD1-4728-8D60-8370EFE7B18B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 smtClean="0"/>
            <a:t>转速</a:t>
          </a:r>
          <a:endParaRPr lang="zh-CN" altLang="en-US" dirty="0"/>
        </a:p>
      </dgm:t>
    </dgm:pt>
    <dgm:pt modelId="{8003CC41-79E5-4118-A914-6D7AD76EE04A}" cxnId="{413B90FC-D953-46EE-819E-0D34F61F8D56}" type="parTrans">
      <dgm:prSet/>
      <dgm:spPr/>
      <dgm:t>
        <a:bodyPr/>
        <a:lstStyle/>
        <a:p>
          <a:endParaRPr lang="zh-CN" altLang="en-US"/>
        </a:p>
      </dgm:t>
    </dgm:pt>
    <dgm:pt modelId="{FD160A66-06FA-41FD-8AE0-5758D0E0F122}" cxnId="{413B90FC-D953-46EE-819E-0D34F61F8D56}" type="sibTrans">
      <dgm:prSet/>
      <dgm:spPr/>
      <dgm:t>
        <a:bodyPr/>
        <a:lstStyle/>
        <a:p>
          <a:endParaRPr lang="zh-CN" altLang="en-US"/>
        </a:p>
      </dgm:t>
    </dgm:pt>
    <dgm:pt modelId="{55FF27E1-8E74-46AE-B3D2-975798DD7EC9}" type="pres">
      <dgm:prSet presAssocID="{6EF246A2-427B-4CA9-8009-81A43262104B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694AA518-820A-4D70-98C8-0F55BCF009F3}" type="pres">
      <dgm:prSet presAssocID="{FB068676-6FE6-447F-A472-1D2D284CDA6E}" presName="Parent" presStyleLbl="node0" presStyleIdx="0" presStyleCnt="1" custScaleX="71472" custScaleY="60854" custLinFactNeighborX="6301" custLinFactNeighborY="5900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2BD4659F-5A73-4E11-B088-99B3F17B4C25}" type="pres">
      <dgm:prSet presAssocID="{FB068676-6FE6-447F-A472-1D2D284CDA6E}" presName="Accent1" presStyleLbl="node1" presStyleIdx="0" presStyleCnt="13"/>
      <dgm:spPr/>
    </dgm:pt>
    <dgm:pt modelId="{C3330B4D-9339-43FA-BBAE-4DF1D99A0B06}" type="pres">
      <dgm:prSet presAssocID="{FB068676-6FE6-447F-A472-1D2D284CDA6E}" presName="Accent2" presStyleLbl="node1" presStyleIdx="1" presStyleCnt="13"/>
      <dgm:spPr/>
    </dgm:pt>
    <dgm:pt modelId="{005DCC0B-9D2B-4E40-A271-F40A7609A693}" type="pres">
      <dgm:prSet presAssocID="{FB068676-6FE6-447F-A472-1D2D284CDA6E}" presName="Accent3" presStyleLbl="node1" presStyleIdx="2" presStyleCnt="13"/>
      <dgm:spPr/>
    </dgm:pt>
    <dgm:pt modelId="{4F3D2B0E-E278-4819-B198-F4DB62DD2528}" type="pres">
      <dgm:prSet presAssocID="{FB068676-6FE6-447F-A472-1D2D284CDA6E}" presName="Accent4" presStyleLbl="node1" presStyleIdx="3" presStyleCnt="13"/>
      <dgm:spPr>
        <a:solidFill>
          <a:srgbClr val="FFFF00"/>
        </a:solidFill>
      </dgm:spPr>
    </dgm:pt>
    <dgm:pt modelId="{5226D4A0-AC8A-4430-B18A-B8BAFC209D50}" type="pres">
      <dgm:prSet presAssocID="{FB068676-6FE6-447F-A472-1D2D284CDA6E}" presName="Accent5" presStyleLbl="node1" presStyleIdx="4" presStyleCnt="13"/>
      <dgm:spPr/>
    </dgm:pt>
    <dgm:pt modelId="{66C5F9FD-FF12-48B4-B07D-88F1035854BF}" type="pres">
      <dgm:prSet presAssocID="{FB068676-6FE6-447F-A472-1D2D284CDA6E}" presName="Accent6" presStyleLbl="node1" presStyleIdx="5" presStyleCnt="13"/>
      <dgm:spPr/>
    </dgm:pt>
    <dgm:pt modelId="{BE523C65-91CE-4011-9BCB-013AEFB84489}" type="pres">
      <dgm:prSet presAssocID="{4CAB9332-3D65-4BB0-A470-87C59C487BB0}" presName="Child1" presStyleLbl="node1" presStyleIdx="6" presStyleCnt="13" custScaleX="118871" custScaleY="11707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59BC23FE-6459-4C5D-AF54-995F1F38DF5E}" type="pres">
      <dgm:prSet presAssocID="{4CAB9332-3D65-4BB0-A470-87C59C487BB0}" presName="Accent7" presStyleCnt="0"/>
      <dgm:spPr/>
    </dgm:pt>
    <dgm:pt modelId="{0F4CA567-E144-4A78-AACB-DA193F2E90D9}" type="pres">
      <dgm:prSet presAssocID="{4CAB9332-3D65-4BB0-A470-87C59C487BB0}" presName="AccentHold1" presStyleLbl="node1" presStyleIdx="7" presStyleCnt="13"/>
      <dgm:spPr>
        <a:solidFill>
          <a:srgbClr val="00B050"/>
        </a:solidFill>
      </dgm:spPr>
    </dgm:pt>
    <dgm:pt modelId="{B8ACABD0-D66B-415C-B5D5-2F796777B3B5}" type="pres">
      <dgm:prSet presAssocID="{4CAB9332-3D65-4BB0-A470-87C59C487BB0}" presName="Accent8" presStyleCnt="0"/>
      <dgm:spPr/>
    </dgm:pt>
    <dgm:pt modelId="{BB40602B-24E2-4C69-8119-79427DD8D7C3}" type="pres">
      <dgm:prSet presAssocID="{4CAB9332-3D65-4BB0-A470-87C59C487BB0}" presName="AccentHold2" presStyleLbl="node1" presStyleIdx="8" presStyleCnt="13"/>
      <dgm:spPr>
        <a:solidFill>
          <a:srgbClr val="7030A0"/>
        </a:solidFill>
      </dgm:spPr>
    </dgm:pt>
    <dgm:pt modelId="{AD5494F0-55A0-4180-9A8B-C2D6550759F4}" type="pres">
      <dgm:prSet presAssocID="{D031BB74-AAD1-4728-8D60-8370EFE7B18B}" presName="Child2" presStyleLbl="node1" presStyleIdx="9" presStyleCnt="13" custScaleX="107104" custScaleY="111517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C030243-4FC3-4F8A-B8DD-E9D9FC69B67A}" type="pres">
      <dgm:prSet presAssocID="{D031BB74-AAD1-4728-8D60-8370EFE7B18B}" presName="Accent9" presStyleCnt="0"/>
      <dgm:spPr/>
    </dgm:pt>
    <dgm:pt modelId="{33CC65D3-5E72-4160-91BE-9C87E061BF98}" type="pres">
      <dgm:prSet presAssocID="{D031BB74-AAD1-4728-8D60-8370EFE7B18B}" presName="AccentHold1" presStyleLbl="node1" presStyleIdx="10" presStyleCnt="13"/>
      <dgm:spPr>
        <a:solidFill>
          <a:schemeClr val="accent2">
            <a:lumMod val="75000"/>
          </a:schemeClr>
        </a:solidFill>
      </dgm:spPr>
    </dgm:pt>
    <dgm:pt modelId="{B57D8A87-0029-47A8-BBD6-41CF1E78AC66}" type="pres">
      <dgm:prSet presAssocID="{D031BB74-AAD1-4728-8D60-8370EFE7B18B}" presName="Accent10" presStyleCnt="0"/>
      <dgm:spPr/>
    </dgm:pt>
    <dgm:pt modelId="{76C18234-F9FE-4A48-AE78-35AC33D9E1DE}" type="pres">
      <dgm:prSet presAssocID="{D031BB74-AAD1-4728-8D60-8370EFE7B18B}" presName="AccentHold2" presStyleLbl="node1" presStyleIdx="11" presStyleCnt="13"/>
      <dgm:spPr/>
    </dgm:pt>
    <dgm:pt modelId="{61BF5D29-2623-449C-AF2F-42179C01AD88}" type="pres">
      <dgm:prSet presAssocID="{D031BB74-AAD1-4728-8D60-8370EFE7B18B}" presName="Accent11" presStyleCnt="0"/>
      <dgm:spPr/>
    </dgm:pt>
    <dgm:pt modelId="{232CBB55-F707-44FE-8B40-F9BD1B5A8E40}" type="pres">
      <dgm:prSet presAssocID="{D031BB74-AAD1-4728-8D60-8370EFE7B18B}" presName="AccentHold3" presStyleLbl="node1" presStyleIdx="12" presStyleCnt="13"/>
      <dgm:spPr/>
    </dgm:pt>
  </dgm:ptLst>
  <dgm:cxnLst>
    <dgm:cxn modelId="{88D3F55B-DF47-4B12-9415-5708CE4F0385}" srcId="{6EF246A2-427B-4CA9-8009-81A43262104B}" destId="{FB068676-6FE6-447F-A472-1D2D284CDA6E}" srcOrd="0" destOrd="0" parTransId="{F38A33B0-9503-4581-8204-F5667EF3F041}" sibTransId="{84B3ADAD-72D8-4737-A503-99F50F426876}"/>
    <dgm:cxn modelId="{43487371-34FC-4D00-ACAD-3C5BE0A315FC}" type="presOf" srcId="{FB068676-6FE6-447F-A472-1D2D284CDA6E}" destId="{694AA518-820A-4D70-98C8-0F55BCF009F3}" srcOrd="0" destOrd="0" presId="urn:microsoft.com/office/officeart/2009/3/layout/CircleRelationship"/>
    <dgm:cxn modelId="{413B90FC-D953-46EE-819E-0D34F61F8D56}" srcId="{FB068676-6FE6-447F-A472-1D2D284CDA6E}" destId="{D031BB74-AAD1-4728-8D60-8370EFE7B18B}" srcOrd="1" destOrd="0" parTransId="{8003CC41-79E5-4118-A914-6D7AD76EE04A}" sibTransId="{FD160A66-06FA-41FD-8AE0-5758D0E0F122}"/>
    <dgm:cxn modelId="{0C952777-F2DB-446B-93F4-9F6A0FFB3FAC}" type="presOf" srcId="{D031BB74-AAD1-4728-8D60-8370EFE7B18B}" destId="{AD5494F0-55A0-4180-9A8B-C2D6550759F4}" srcOrd="0" destOrd="0" presId="urn:microsoft.com/office/officeart/2009/3/layout/CircleRelationship"/>
    <dgm:cxn modelId="{07D652D3-204B-47E6-9BBB-ABEDB94453E4}" srcId="{FB068676-6FE6-447F-A472-1D2D284CDA6E}" destId="{4CAB9332-3D65-4BB0-A470-87C59C487BB0}" srcOrd="0" destOrd="0" parTransId="{E1703696-9CB7-4B05-870C-D58C37349B75}" sibTransId="{E3CB6ED3-6F5A-4873-9C37-E60A9B190C44}"/>
    <dgm:cxn modelId="{5E29D5EA-3F32-458F-AF46-A35AADFA92F4}" type="presOf" srcId="{4CAB9332-3D65-4BB0-A470-87C59C487BB0}" destId="{BE523C65-91CE-4011-9BCB-013AEFB84489}" srcOrd="0" destOrd="0" presId="urn:microsoft.com/office/officeart/2009/3/layout/CircleRelationship"/>
    <dgm:cxn modelId="{491123EE-1FDF-46D8-AF15-531EF01964EB}" type="presOf" srcId="{6EF246A2-427B-4CA9-8009-81A43262104B}" destId="{55FF27E1-8E74-46AE-B3D2-975798DD7EC9}" srcOrd="0" destOrd="0" presId="urn:microsoft.com/office/officeart/2009/3/layout/CircleRelationship"/>
    <dgm:cxn modelId="{5ABEDA90-31A9-431B-A3D6-6D434536FEC1}" type="presParOf" srcId="{55FF27E1-8E74-46AE-B3D2-975798DD7EC9}" destId="{694AA518-820A-4D70-98C8-0F55BCF009F3}" srcOrd="0" destOrd="0" presId="urn:microsoft.com/office/officeart/2009/3/layout/CircleRelationship"/>
    <dgm:cxn modelId="{74882911-8741-4F29-BFDC-150651D57250}" type="presParOf" srcId="{55FF27E1-8E74-46AE-B3D2-975798DD7EC9}" destId="{2BD4659F-5A73-4E11-B088-99B3F17B4C25}" srcOrd="1" destOrd="0" presId="urn:microsoft.com/office/officeart/2009/3/layout/CircleRelationship"/>
    <dgm:cxn modelId="{2420AD38-8BC7-49CF-927A-1ED5F1FEC2EF}" type="presParOf" srcId="{55FF27E1-8E74-46AE-B3D2-975798DD7EC9}" destId="{C3330B4D-9339-43FA-BBAE-4DF1D99A0B06}" srcOrd="2" destOrd="0" presId="urn:microsoft.com/office/officeart/2009/3/layout/CircleRelationship"/>
    <dgm:cxn modelId="{F2117225-3332-439F-90DE-D2CE1B41FE52}" type="presParOf" srcId="{55FF27E1-8E74-46AE-B3D2-975798DD7EC9}" destId="{005DCC0B-9D2B-4E40-A271-F40A7609A693}" srcOrd="3" destOrd="0" presId="urn:microsoft.com/office/officeart/2009/3/layout/CircleRelationship"/>
    <dgm:cxn modelId="{08B4DE49-F244-4782-B389-5EA476D1E1CC}" type="presParOf" srcId="{55FF27E1-8E74-46AE-B3D2-975798DD7EC9}" destId="{4F3D2B0E-E278-4819-B198-F4DB62DD2528}" srcOrd="4" destOrd="0" presId="urn:microsoft.com/office/officeart/2009/3/layout/CircleRelationship"/>
    <dgm:cxn modelId="{7EE41FE6-CF57-4892-8751-BD83BEF949C0}" type="presParOf" srcId="{55FF27E1-8E74-46AE-B3D2-975798DD7EC9}" destId="{5226D4A0-AC8A-4430-B18A-B8BAFC209D50}" srcOrd="5" destOrd="0" presId="urn:microsoft.com/office/officeart/2009/3/layout/CircleRelationship"/>
    <dgm:cxn modelId="{B4A98614-6DEA-4DE4-B171-8FAED559DC27}" type="presParOf" srcId="{55FF27E1-8E74-46AE-B3D2-975798DD7EC9}" destId="{66C5F9FD-FF12-48B4-B07D-88F1035854BF}" srcOrd="6" destOrd="0" presId="urn:microsoft.com/office/officeart/2009/3/layout/CircleRelationship"/>
    <dgm:cxn modelId="{D80D4B88-1D66-45D4-A3FA-CBA459C6A7B6}" type="presParOf" srcId="{55FF27E1-8E74-46AE-B3D2-975798DD7EC9}" destId="{BE523C65-91CE-4011-9BCB-013AEFB84489}" srcOrd="7" destOrd="0" presId="urn:microsoft.com/office/officeart/2009/3/layout/CircleRelationship"/>
    <dgm:cxn modelId="{4E4C8144-BAB0-4AD1-8D1C-CC8B4D53B569}" type="presParOf" srcId="{55FF27E1-8E74-46AE-B3D2-975798DD7EC9}" destId="{59BC23FE-6459-4C5D-AF54-995F1F38DF5E}" srcOrd="8" destOrd="0" presId="urn:microsoft.com/office/officeart/2009/3/layout/CircleRelationship"/>
    <dgm:cxn modelId="{502554CF-4730-441A-8ACC-54DDED131E32}" type="presParOf" srcId="{59BC23FE-6459-4C5D-AF54-995F1F38DF5E}" destId="{0F4CA567-E144-4A78-AACB-DA193F2E90D9}" srcOrd="0" destOrd="0" presId="urn:microsoft.com/office/officeart/2009/3/layout/CircleRelationship"/>
    <dgm:cxn modelId="{11A8A6D5-F4C3-4E26-B2CA-932DAFFBCD79}" type="presParOf" srcId="{55FF27E1-8E74-46AE-B3D2-975798DD7EC9}" destId="{B8ACABD0-D66B-415C-B5D5-2F796777B3B5}" srcOrd="9" destOrd="0" presId="urn:microsoft.com/office/officeart/2009/3/layout/CircleRelationship"/>
    <dgm:cxn modelId="{3D10E678-EEF5-4BC7-967B-4BB6302E901A}" type="presParOf" srcId="{B8ACABD0-D66B-415C-B5D5-2F796777B3B5}" destId="{BB40602B-24E2-4C69-8119-79427DD8D7C3}" srcOrd="0" destOrd="0" presId="urn:microsoft.com/office/officeart/2009/3/layout/CircleRelationship"/>
    <dgm:cxn modelId="{486ACC27-CA52-4E48-ABE7-CAE8A79B0860}" type="presParOf" srcId="{55FF27E1-8E74-46AE-B3D2-975798DD7EC9}" destId="{AD5494F0-55A0-4180-9A8B-C2D6550759F4}" srcOrd="10" destOrd="0" presId="urn:microsoft.com/office/officeart/2009/3/layout/CircleRelationship"/>
    <dgm:cxn modelId="{01920564-B849-499B-B84D-F82ECB5C5C0B}" type="presParOf" srcId="{55FF27E1-8E74-46AE-B3D2-975798DD7EC9}" destId="{3C030243-4FC3-4F8A-B8DD-E9D9FC69B67A}" srcOrd="11" destOrd="0" presId="urn:microsoft.com/office/officeart/2009/3/layout/CircleRelationship"/>
    <dgm:cxn modelId="{EC806395-3345-4D75-AABB-1E26BB33129B}" type="presParOf" srcId="{3C030243-4FC3-4F8A-B8DD-E9D9FC69B67A}" destId="{33CC65D3-5E72-4160-91BE-9C87E061BF98}" srcOrd="0" destOrd="0" presId="urn:microsoft.com/office/officeart/2009/3/layout/CircleRelationship"/>
    <dgm:cxn modelId="{061D8914-1BBB-4A60-BF50-21ED06689DEA}" type="presParOf" srcId="{55FF27E1-8E74-46AE-B3D2-975798DD7EC9}" destId="{B57D8A87-0029-47A8-BBD6-41CF1E78AC66}" srcOrd="12" destOrd="0" presId="urn:microsoft.com/office/officeart/2009/3/layout/CircleRelationship"/>
    <dgm:cxn modelId="{5EE413D0-14AF-49E4-A4FD-1CACEA8A304C}" type="presParOf" srcId="{B57D8A87-0029-47A8-BBD6-41CF1E78AC66}" destId="{76C18234-F9FE-4A48-AE78-35AC33D9E1DE}" srcOrd="0" destOrd="0" presId="urn:microsoft.com/office/officeart/2009/3/layout/CircleRelationship"/>
    <dgm:cxn modelId="{355D18CC-F3AB-4AA5-A285-130F56D39AE3}" type="presParOf" srcId="{55FF27E1-8E74-46AE-B3D2-975798DD7EC9}" destId="{61BF5D29-2623-449C-AF2F-42179C01AD88}" srcOrd="13" destOrd="0" presId="urn:microsoft.com/office/officeart/2009/3/layout/CircleRelationship"/>
    <dgm:cxn modelId="{2C61E1B9-B31F-451A-8FE4-88C2655067B0}" type="presParOf" srcId="{61BF5D29-2623-449C-AF2F-42179C01AD88}" destId="{232CBB55-F707-44FE-8B40-F9BD1B5A8E40}" srcOrd="0" destOrd="0" presId="urn:microsoft.com/office/officeart/2009/3/layout/CircleRelationship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B9CF5-332F-487F-A399-4993ABFEE7F5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CA3EEA-A911-47FD-9104-2CB76F06D900}">
      <dgm:prSet phldrT="[文本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dirty="0" smtClean="0"/>
            <a:t>数字信号</a:t>
          </a:r>
          <a:endParaRPr lang="zh-CN" altLang="en-US" dirty="0"/>
        </a:p>
      </dgm:t>
    </dgm:pt>
    <dgm:pt modelId="{D74B1026-49FF-4AC0-8C8A-0EED0D2B7DF1}" cxnId="{A9231175-FE39-4A34-878A-5E361E4D268D}" type="parTrans">
      <dgm:prSet/>
      <dgm:spPr/>
      <dgm:t>
        <a:bodyPr/>
        <a:lstStyle/>
        <a:p>
          <a:endParaRPr lang="zh-CN" altLang="en-US"/>
        </a:p>
      </dgm:t>
    </dgm:pt>
    <dgm:pt modelId="{31D7F07C-7514-4642-916A-B6B187E8F175}" cxnId="{A9231175-FE39-4A34-878A-5E361E4D268D}" type="sibTrans">
      <dgm:prSet/>
      <dgm:spPr/>
      <dgm:t>
        <a:bodyPr/>
        <a:lstStyle/>
        <a:p>
          <a:endParaRPr lang="zh-CN" altLang="en-US"/>
        </a:p>
      </dgm:t>
    </dgm:pt>
    <dgm:pt modelId="{FF0A0A0D-792C-4555-B2B9-CDCAA6EA1C90}">
      <dgm:prSet phldrT="[文本]"/>
      <dgm:spPr/>
      <dgm:t>
        <a:bodyPr/>
        <a:lstStyle/>
        <a:p>
          <a:r>
            <a:rPr lang="zh-CN" altLang="en-US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只有</a:t>
          </a:r>
          <a:r>
            <a:rPr lang="en-US" altLang="zh-CN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0</a:t>
          </a:r>
          <a:r>
            <a:rPr lang="zh-CN" altLang="en-US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、</a:t>
          </a:r>
          <a:r>
            <a:rPr lang="en-US" altLang="zh-CN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1</a:t>
          </a:r>
          <a:r>
            <a:rPr lang="zh-CN" altLang="en-US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两个状态，它的值是通过阈值来判断的，在阈值以下规定为</a:t>
          </a:r>
          <a:r>
            <a:rPr lang="en-US" altLang="zh-CN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0</a:t>
          </a:r>
          <a:r>
            <a:rPr lang="zh-CN" altLang="en-US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，以上规定为</a:t>
          </a:r>
          <a:r>
            <a:rPr lang="en-US" altLang="zh-CN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1</a:t>
          </a:r>
          <a:endParaRPr lang="zh-CN" altLang="en-US" b="0" dirty="0">
            <a:latin typeface="楷体" pitchFamily="49" charset="-122"/>
            <a:ea typeface="楷体" pitchFamily="49" charset="-122"/>
            <a:cs typeface="庞中华简体 V2007" pitchFamily="2" charset="-122"/>
          </a:endParaRPr>
        </a:p>
      </dgm:t>
    </dgm:pt>
    <dgm:pt modelId="{8B15CAD6-58FE-4855-BAC3-806B65443A5C}" cxnId="{2EF1147E-7AC1-4881-BD3A-43389BA65BBE}" type="parTrans">
      <dgm:prSet/>
      <dgm:spPr/>
      <dgm:t>
        <a:bodyPr/>
        <a:lstStyle/>
        <a:p>
          <a:endParaRPr lang="zh-CN" altLang="en-US"/>
        </a:p>
      </dgm:t>
    </dgm:pt>
    <dgm:pt modelId="{56313574-2D67-47C9-BFD7-74D11C4A7DC7}" cxnId="{2EF1147E-7AC1-4881-BD3A-43389BA65BBE}" type="sibTrans">
      <dgm:prSet/>
      <dgm:spPr/>
      <dgm:t>
        <a:bodyPr/>
        <a:lstStyle/>
        <a:p>
          <a:endParaRPr lang="zh-CN" altLang="en-US"/>
        </a:p>
      </dgm:t>
    </dgm:pt>
    <dgm:pt modelId="{AF67E93F-9BAD-4EDE-B8D3-C394DDB2508E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模拟信号</a:t>
          </a:r>
          <a:endParaRPr lang="zh-CN" altLang="en-US" dirty="0">
            <a:solidFill>
              <a:schemeClr val="tx1"/>
            </a:solidFill>
          </a:endParaRPr>
        </a:p>
      </dgm:t>
    </dgm:pt>
    <dgm:pt modelId="{B8DFB32C-8190-45BF-AE2D-72FFE1D049C6}" cxnId="{B397E3F0-04DB-4A47-8FBE-1338931BBDB0}" type="parTrans">
      <dgm:prSet/>
      <dgm:spPr/>
      <dgm:t>
        <a:bodyPr/>
        <a:lstStyle/>
        <a:p>
          <a:endParaRPr lang="zh-CN" altLang="en-US"/>
        </a:p>
      </dgm:t>
    </dgm:pt>
    <dgm:pt modelId="{9B12AFA2-1B62-4FF3-AC4C-E38D77878C5E}" cxnId="{B397E3F0-04DB-4A47-8FBE-1338931BBDB0}" type="sibTrans">
      <dgm:prSet/>
      <dgm:spPr/>
      <dgm:t>
        <a:bodyPr/>
        <a:lstStyle/>
        <a:p>
          <a:endParaRPr lang="zh-CN" altLang="en-US"/>
        </a:p>
      </dgm:t>
    </dgm:pt>
    <dgm:pt modelId="{7B13111D-A01B-47E5-8615-0F660C7EAE1D}">
      <dgm:prSet phldrT="[文本]"/>
      <dgm:spPr/>
      <dgm:t>
        <a:bodyPr/>
        <a:lstStyle/>
        <a:p>
          <a:r>
            <a:rPr lang="zh-CN" altLang="en-US" b="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信息参数在给定范围内表现为连续的信号</a:t>
          </a:r>
          <a:endParaRPr lang="zh-CN" altLang="en-US" b="0" dirty="0">
            <a:latin typeface="楷体" pitchFamily="49" charset="-122"/>
            <a:ea typeface="楷体" pitchFamily="49" charset="-122"/>
            <a:cs typeface="庞中华简体 V2007" pitchFamily="2" charset="-122"/>
          </a:endParaRPr>
        </a:p>
      </dgm:t>
    </dgm:pt>
    <dgm:pt modelId="{986DC906-504F-46BB-9786-3044F22D4F3C}" cxnId="{6986C5A8-C07D-43F7-B6AC-F5248995A521}" type="parTrans">
      <dgm:prSet/>
      <dgm:spPr/>
      <dgm:t>
        <a:bodyPr/>
        <a:lstStyle/>
        <a:p>
          <a:endParaRPr lang="zh-CN" altLang="en-US"/>
        </a:p>
      </dgm:t>
    </dgm:pt>
    <dgm:pt modelId="{1444B63A-E87F-45C3-AF8A-82A7672EDEAA}" cxnId="{6986C5A8-C07D-43F7-B6AC-F5248995A521}" type="sibTrans">
      <dgm:prSet/>
      <dgm:spPr/>
      <dgm:t>
        <a:bodyPr/>
        <a:lstStyle/>
        <a:p>
          <a:endParaRPr lang="zh-CN" altLang="en-US"/>
        </a:p>
      </dgm:t>
    </dgm:pt>
    <dgm:pt modelId="{84DA79D5-6413-4D54-B620-637EF38502EB}" type="pres">
      <dgm:prSet presAssocID="{25AB9CF5-332F-487F-A399-4993ABFEE7F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9FFB656-6FB8-456C-8D8A-B7598A42E5BD}" type="pres">
      <dgm:prSet presAssocID="{6DCA3EEA-A911-47FD-9104-2CB76F06D900}" presName="posSpace" presStyleCnt="0"/>
      <dgm:spPr/>
    </dgm:pt>
    <dgm:pt modelId="{A0FD788A-298C-4FC7-947D-0BCC846C5A7E}" type="pres">
      <dgm:prSet presAssocID="{6DCA3EEA-A911-47FD-9104-2CB76F06D900}" presName="vertFlow" presStyleCnt="0"/>
      <dgm:spPr/>
    </dgm:pt>
    <dgm:pt modelId="{448600AD-D4C4-4E3C-838A-CB246A2BB8C3}" type="pres">
      <dgm:prSet presAssocID="{6DCA3EEA-A911-47FD-9104-2CB76F06D900}" presName="topSpace" presStyleCnt="0"/>
      <dgm:spPr/>
    </dgm:pt>
    <dgm:pt modelId="{255E4EB0-D6E8-4666-9369-D662A86B752C}" type="pres">
      <dgm:prSet presAssocID="{6DCA3EEA-A911-47FD-9104-2CB76F06D900}" presName="firstComp" presStyleCnt="0"/>
      <dgm:spPr/>
    </dgm:pt>
    <dgm:pt modelId="{87653B89-0210-4B88-9316-0DF724DDFB79}" type="pres">
      <dgm:prSet presAssocID="{6DCA3EEA-A911-47FD-9104-2CB76F06D900}" presName="firstChild" presStyleLbl="bgAccFollowNode1" presStyleIdx="0" presStyleCnt="2" custScaleX="106220" custScaleY="145498"/>
      <dgm:spPr/>
      <dgm:t>
        <a:bodyPr/>
        <a:lstStyle/>
        <a:p>
          <a:endParaRPr lang="zh-CN" altLang="en-US"/>
        </a:p>
      </dgm:t>
    </dgm:pt>
    <dgm:pt modelId="{9FDDF0B7-57A1-4BEC-BCD3-7A5FBF85E05E}" type="pres">
      <dgm:prSet presAssocID="{6DCA3EEA-A911-47FD-9104-2CB76F06D900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BE47D8-9088-43E8-97C8-2ECD38E3F4AA}" type="pres">
      <dgm:prSet presAssocID="{6DCA3EEA-A911-47FD-9104-2CB76F06D900}" presName="negSpace" presStyleCnt="0"/>
      <dgm:spPr/>
    </dgm:pt>
    <dgm:pt modelId="{03548DB5-92B1-43B4-B612-8CE8964B332D}" type="pres">
      <dgm:prSet presAssocID="{6DCA3EEA-A911-47FD-9104-2CB76F06D900}" presName="circle" presStyleLbl="node1" presStyleIdx="0" presStyleCnt="2" custLinFactNeighborY="-37716"/>
      <dgm:spPr/>
      <dgm:t>
        <a:bodyPr/>
        <a:lstStyle/>
        <a:p>
          <a:endParaRPr lang="zh-CN" altLang="en-US"/>
        </a:p>
      </dgm:t>
    </dgm:pt>
    <dgm:pt modelId="{D446F389-B2B5-4804-A930-931BC04CD9F7}" type="pres">
      <dgm:prSet presAssocID="{31D7F07C-7514-4642-916A-B6B187E8F175}" presName="transSpace" presStyleCnt="0"/>
      <dgm:spPr/>
    </dgm:pt>
    <dgm:pt modelId="{AE1D0AD1-7ED7-4455-BCFD-EA1C8DA4B371}" type="pres">
      <dgm:prSet presAssocID="{AF67E93F-9BAD-4EDE-B8D3-C394DDB2508E}" presName="posSpace" presStyleCnt="0"/>
      <dgm:spPr/>
    </dgm:pt>
    <dgm:pt modelId="{425D643F-55A7-4EAD-AE48-368842C15F40}" type="pres">
      <dgm:prSet presAssocID="{AF67E93F-9BAD-4EDE-B8D3-C394DDB2508E}" presName="vertFlow" presStyleCnt="0"/>
      <dgm:spPr/>
    </dgm:pt>
    <dgm:pt modelId="{2AD36A80-B43A-456E-ADFF-5344050F01CC}" type="pres">
      <dgm:prSet presAssocID="{AF67E93F-9BAD-4EDE-B8D3-C394DDB2508E}" presName="topSpace" presStyleCnt="0"/>
      <dgm:spPr/>
    </dgm:pt>
    <dgm:pt modelId="{7EC64D21-1745-442D-A08D-358D7CCF89E7}" type="pres">
      <dgm:prSet presAssocID="{AF67E93F-9BAD-4EDE-B8D3-C394DDB2508E}" presName="firstComp" presStyleCnt="0"/>
      <dgm:spPr/>
    </dgm:pt>
    <dgm:pt modelId="{FB51BA71-34FB-4F3B-8DDD-7B1403EEC489}" type="pres">
      <dgm:prSet presAssocID="{AF67E93F-9BAD-4EDE-B8D3-C394DDB2508E}" presName="firstChild" presStyleLbl="bgAccFollowNode1" presStyleIdx="1" presStyleCnt="2"/>
      <dgm:spPr/>
      <dgm:t>
        <a:bodyPr/>
        <a:lstStyle/>
        <a:p>
          <a:endParaRPr lang="zh-CN" altLang="en-US"/>
        </a:p>
      </dgm:t>
    </dgm:pt>
    <dgm:pt modelId="{B7D2F7FE-B0ED-472F-805F-86F27C2E34DD}" type="pres">
      <dgm:prSet presAssocID="{AF67E93F-9BAD-4EDE-B8D3-C394DDB2508E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D81292-BBE5-4AEA-AF05-77AB6CB252C3}" type="pres">
      <dgm:prSet presAssocID="{AF67E93F-9BAD-4EDE-B8D3-C394DDB2508E}" presName="negSpace" presStyleCnt="0"/>
      <dgm:spPr/>
    </dgm:pt>
    <dgm:pt modelId="{E58381D1-BA0F-4B1D-8E4B-687D352672A9}" type="pres">
      <dgm:prSet presAssocID="{AF67E93F-9BAD-4EDE-B8D3-C394DDB2508E}" presName="circle" presStyleLbl="node1" presStyleIdx="1" presStyleCnt="2" custLinFactNeighborY="-19277"/>
      <dgm:spPr/>
      <dgm:t>
        <a:bodyPr/>
        <a:lstStyle/>
        <a:p>
          <a:endParaRPr lang="zh-CN" altLang="en-US"/>
        </a:p>
      </dgm:t>
    </dgm:pt>
  </dgm:ptLst>
  <dgm:cxnLst>
    <dgm:cxn modelId="{76394D36-AB88-48F0-88D7-A8B02D6D0BBA}" type="presOf" srcId="{6DCA3EEA-A911-47FD-9104-2CB76F06D900}" destId="{03548DB5-92B1-43B4-B612-8CE8964B332D}" srcOrd="0" destOrd="0" presId="urn:microsoft.com/office/officeart/2005/8/layout/hList9"/>
    <dgm:cxn modelId="{1A32D305-71EC-4E17-8BA4-9EDFEC725ECE}" type="presOf" srcId="{25AB9CF5-332F-487F-A399-4993ABFEE7F5}" destId="{84DA79D5-6413-4D54-B620-637EF38502EB}" srcOrd="0" destOrd="0" presId="urn:microsoft.com/office/officeart/2005/8/layout/hList9"/>
    <dgm:cxn modelId="{ABA1A7B9-D0F6-4030-89B2-F36B6B6C49C5}" type="presOf" srcId="{AF67E93F-9BAD-4EDE-B8D3-C394DDB2508E}" destId="{E58381D1-BA0F-4B1D-8E4B-687D352672A9}" srcOrd="0" destOrd="0" presId="urn:microsoft.com/office/officeart/2005/8/layout/hList9"/>
    <dgm:cxn modelId="{A9231175-FE39-4A34-878A-5E361E4D268D}" srcId="{25AB9CF5-332F-487F-A399-4993ABFEE7F5}" destId="{6DCA3EEA-A911-47FD-9104-2CB76F06D900}" srcOrd="0" destOrd="0" parTransId="{D74B1026-49FF-4AC0-8C8A-0EED0D2B7DF1}" sibTransId="{31D7F07C-7514-4642-916A-B6B187E8F175}"/>
    <dgm:cxn modelId="{6986C5A8-C07D-43F7-B6AC-F5248995A521}" srcId="{AF67E93F-9BAD-4EDE-B8D3-C394DDB2508E}" destId="{7B13111D-A01B-47E5-8615-0F660C7EAE1D}" srcOrd="0" destOrd="0" parTransId="{986DC906-504F-46BB-9786-3044F22D4F3C}" sibTransId="{1444B63A-E87F-45C3-AF8A-82A7672EDEAA}"/>
    <dgm:cxn modelId="{1A0BDE2D-DFD8-4D23-B65F-C6AE6BC46AC0}" type="presOf" srcId="{7B13111D-A01B-47E5-8615-0F660C7EAE1D}" destId="{FB51BA71-34FB-4F3B-8DDD-7B1403EEC489}" srcOrd="0" destOrd="0" presId="urn:microsoft.com/office/officeart/2005/8/layout/hList9"/>
    <dgm:cxn modelId="{E6F804C3-0DDD-49D0-BF7A-F86AC64ED5BF}" type="presOf" srcId="{FF0A0A0D-792C-4555-B2B9-CDCAA6EA1C90}" destId="{9FDDF0B7-57A1-4BEC-BCD3-7A5FBF85E05E}" srcOrd="1" destOrd="0" presId="urn:microsoft.com/office/officeart/2005/8/layout/hList9"/>
    <dgm:cxn modelId="{2EF1147E-7AC1-4881-BD3A-43389BA65BBE}" srcId="{6DCA3EEA-A911-47FD-9104-2CB76F06D900}" destId="{FF0A0A0D-792C-4555-B2B9-CDCAA6EA1C90}" srcOrd="0" destOrd="0" parTransId="{8B15CAD6-58FE-4855-BAC3-806B65443A5C}" sibTransId="{56313574-2D67-47C9-BFD7-74D11C4A7DC7}"/>
    <dgm:cxn modelId="{B397E3F0-04DB-4A47-8FBE-1338931BBDB0}" srcId="{25AB9CF5-332F-487F-A399-4993ABFEE7F5}" destId="{AF67E93F-9BAD-4EDE-B8D3-C394DDB2508E}" srcOrd="1" destOrd="0" parTransId="{B8DFB32C-8190-45BF-AE2D-72FFE1D049C6}" sibTransId="{9B12AFA2-1B62-4FF3-AC4C-E38D77878C5E}"/>
    <dgm:cxn modelId="{2003D26E-355E-4DC4-A3C3-F0F16D2CDB32}" type="presOf" srcId="{7B13111D-A01B-47E5-8615-0F660C7EAE1D}" destId="{B7D2F7FE-B0ED-472F-805F-86F27C2E34DD}" srcOrd="1" destOrd="0" presId="urn:microsoft.com/office/officeart/2005/8/layout/hList9"/>
    <dgm:cxn modelId="{9F149661-4CE7-41BD-AF4F-0E7648EA823A}" type="presOf" srcId="{FF0A0A0D-792C-4555-B2B9-CDCAA6EA1C90}" destId="{87653B89-0210-4B88-9316-0DF724DDFB79}" srcOrd="0" destOrd="0" presId="urn:microsoft.com/office/officeart/2005/8/layout/hList9"/>
    <dgm:cxn modelId="{2C4C2DD2-9461-4409-9969-7FEB5EF2037B}" type="presParOf" srcId="{84DA79D5-6413-4D54-B620-637EF38502EB}" destId="{A9FFB656-6FB8-456C-8D8A-B7598A42E5BD}" srcOrd="0" destOrd="0" presId="urn:microsoft.com/office/officeart/2005/8/layout/hList9"/>
    <dgm:cxn modelId="{CD8DA07B-A053-48CC-9F81-A3DAD18B4D5B}" type="presParOf" srcId="{84DA79D5-6413-4D54-B620-637EF38502EB}" destId="{A0FD788A-298C-4FC7-947D-0BCC846C5A7E}" srcOrd="1" destOrd="0" presId="urn:microsoft.com/office/officeart/2005/8/layout/hList9"/>
    <dgm:cxn modelId="{F2F1599B-3712-48CB-9195-8C4E60CFE680}" type="presParOf" srcId="{A0FD788A-298C-4FC7-947D-0BCC846C5A7E}" destId="{448600AD-D4C4-4E3C-838A-CB246A2BB8C3}" srcOrd="0" destOrd="0" presId="urn:microsoft.com/office/officeart/2005/8/layout/hList9"/>
    <dgm:cxn modelId="{D213DAC0-4C1A-4C5A-BF23-7725320F6FA2}" type="presParOf" srcId="{A0FD788A-298C-4FC7-947D-0BCC846C5A7E}" destId="{255E4EB0-D6E8-4666-9369-D662A86B752C}" srcOrd="1" destOrd="0" presId="urn:microsoft.com/office/officeart/2005/8/layout/hList9"/>
    <dgm:cxn modelId="{84338EE3-11E6-48D8-80F6-86BA1043428F}" type="presParOf" srcId="{255E4EB0-D6E8-4666-9369-D662A86B752C}" destId="{87653B89-0210-4B88-9316-0DF724DDFB79}" srcOrd="0" destOrd="0" presId="urn:microsoft.com/office/officeart/2005/8/layout/hList9"/>
    <dgm:cxn modelId="{6AB1166A-7995-4445-AE92-B029805FC0AE}" type="presParOf" srcId="{255E4EB0-D6E8-4666-9369-D662A86B752C}" destId="{9FDDF0B7-57A1-4BEC-BCD3-7A5FBF85E05E}" srcOrd="1" destOrd="0" presId="urn:microsoft.com/office/officeart/2005/8/layout/hList9"/>
    <dgm:cxn modelId="{71FB95ED-63C9-4D10-A75B-5F2F1B137C23}" type="presParOf" srcId="{84DA79D5-6413-4D54-B620-637EF38502EB}" destId="{E5BE47D8-9088-43E8-97C8-2ECD38E3F4AA}" srcOrd="2" destOrd="0" presId="urn:microsoft.com/office/officeart/2005/8/layout/hList9"/>
    <dgm:cxn modelId="{0AEEEBEC-EBFB-4B27-AE1D-BDC8F6EFD27D}" type="presParOf" srcId="{84DA79D5-6413-4D54-B620-637EF38502EB}" destId="{03548DB5-92B1-43B4-B612-8CE8964B332D}" srcOrd="3" destOrd="0" presId="urn:microsoft.com/office/officeart/2005/8/layout/hList9"/>
    <dgm:cxn modelId="{64084DA5-19C4-4FB7-AF41-3F342F40C053}" type="presParOf" srcId="{84DA79D5-6413-4D54-B620-637EF38502EB}" destId="{D446F389-B2B5-4804-A930-931BC04CD9F7}" srcOrd="4" destOrd="0" presId="urn:microsoft.com/office/officeart/2005/8/layout/hList9"/>
    <dgm:cxn modelId="{59A883EB-242A-49B3-A4BF-AF301244081A}" type="presParOf" srcId="{84DA79D5-6413-4D54-B620-637EF38502EB}" destId="{AE1D0AD1-7ED7-4455-BCFD-EA1C8DA4B371}" srcOrd="5" destOrd="0" presId="urn:microsoft.com/office/officeart/2005/8/layout/hList9"/>
    <dgm:cxn modelId="{7B12A81B-4DA9-4BDF-9245-21A1E1F3F986}" type="presParOf" srcId="{84DA79D5-6413-4D54-B620-637EF38502EB}" destId="{425D643F-55A7-4EAD-AE48-368842C15F40}" srcOrd="6" destOrd="0" presId="urn:microsoft.com/office/officeart/2005/8/layout/hList9"/>
    <dgm:cxn modelId="{DB952A4A-21E3-4B90-A0D8-AD87B99427F9}" type="presParOf" srcId="{425D643F-55A7-4EAD-AE48-368842C15F40}" destId="{2AD36A80-B43A-456E-ADFF-5344050F01CC}" srcOrd="0" destOrd="0" presId="urn:microsoft.com/office/officeart/2005/8/layout/hList9"/>
    <dgm:cxn modelId="{78FED350-305F-425C-B5CB-B601378BE6E2}" type="presParOf" srcId="{425D643F-55A7-4EAD-AE48-368842C15F40}" destId="{7EC64D21-1745-442D-A08D-358D7CCF89E7}" srcOrd="1" destOrd="0" presId="urn:microsoft.com/office/officeart/2005/8/layout/hList9"/>
    <dgm:cxn modelId="{D99C6F27-C70E-4CAC-860D-C2D09EFE62F4}" type="presParOf" srcId="{7EC64D21-1745-442D-A08D-358D7CCF89E7}" destId="{FB51BA71-34FB-4F3B-8DDD-7B1403EEC489}" srcOrd="0" destOrd="0" presId="urn:microsoft.com/office/officeart/2005/8/layout/hList9"/>
    <dgm:cxn modelId="{174DFF08-647D-4BA0-B6AD-DCC9B60381E2}" type="presParOf" srcId="{7EC64D21-1745-442D-A08D-358D7CCF89E7}" destId="{B7D2F7FE-B0ED-472F-805F-86F27C2E34DD}" srcOrd="1" destOrd="0" presId="urn:microsoft.com/office/officeart/2005/8/layout/hList9"/>
    <dgm:cxn modelId="{A2CEB954-C1FD-4F63-9A6A-4F2884287620}" type="presParOf" srcId="{84DA79D5-6413-4D54-B620-637EF38502EB}" destId="{4ED81292-BBE5-4AEA-AF05-77AB6CB252C3}" srcOrd="7" destOrd="0" presId="urn:microsoft.com/office/officeart/2005/8/layout/hList9"/>
    <dgm:cxn modelId="{790B94CB-507A-43FD-8B1D-41085A8AD2F4}" type="presParOf" srcId="{84DA79D5-6413-4D54-B620-637EF38502EB}" destId="{E58381D1-BA0F-4B1D-8E4B-687D352672A9}" srcOrd="8" destOrd="0" presId="urn:microsoft.com/office/officeart/2005/8/layout/hList9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AA518-820A-4D70-98C8-0F55BCF009F3}">
      <dsp:nvSpPr>
        <dsp:cNvPr id="0" name=""/>
        <dsp:cNvSpPr/>
      </dsp:nvSpPr>
      <dsp:spPr>
        <a:xfrm>
          <a:off x="1800201" y="1101704"/>
          <a:ext cx="2342722" cy="1994641"/>
        </a:xfrm>
        <a:prstGeom prst="ellipse">
          <a:avLst/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电机的运动特性</a:t>
          </a:r>
          <a:endParaRPr lang="zh-CN" altLang="en-US" sz="2800" kern="1200" dirty="0"/>
        </a:p>
      </dsp:txBody>
      <dsp:txXfrm>
        <a:off x="2143285" y="1393812"/>
        <a:ext cx="1656554" cy="1410425"/>
      </dsp:txXfrm>
    </dsp:sp>
    <dsp:sp modelId="{2BD4659F-5A73-4E11-B088-99B3F17B4C25}">
      <dsp:nvSpPr>
        <dsp:cNvPr id="0" name=""/>
        <dsp:cNvSpPr/>
      </dsp:nvSpPr>
      <dsp:spPr>
        <a:xfrm>
          <a:off x="2996370" y="117427"/>
          <a:ext cx="364540" cy="364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30B4D-9339-43FA-BBAE-4DF1D99A0B06}">
      <dsp:nvSpPr>
        <dsp:cNvPr id="0" name=""/>
        <dsp:cNvSpPr/>
      </dsp:nvSpPr>
      <dsp:spPr>
        <a:xfrm>
          <a:off x="2133177" y="3300978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DCC0B-9D2B-4E40-A271-F40A7609A693}">
      <dsp:nvSpPr>
        <dsp:cNvPr id="0" name=""/>
        <dsp:cNvSpPr/>
      </dsp:nvSpPr>
      <dsp:spPr>
        <a:xfrm>
          <a:off x="4614858" y="1597009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D2B0E-E278-4819-B198-F4DB62DD2528}">
      <dsp:nvSpPr>
        <dsp:cNvPr id="0" name=""/>
        <dsp:cNvSpPr/>
      </dsp:nvSpPr>
      <dsp:spPr>
        <a:xfrm>
          <a:off x="3351767" y="3582038"/>
          <a:ext cx="364540" cy="364534"/>
        </a:xfrm>
        <a:prstGeom prst="ellipse">
          <a:avLst/>
        </a:prstGeom>
        <a:solidFill>
          <a:srgbClr val="FFFF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6D4A0-AC8A-4430-B18A-B8BAFC209D50}">
      <dsp:nvSpPr>
        <dsp:cNvPr id="0" name=""/>
        <dsp:cNvSpPr/>
      </dsp:nvSpPr>
      <dsp:spPr>
        <a:xfrm>
          <a:off x="2208158" y="635510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5F9FD-FF12-48B4-B07D-88F1035854BF}">
      <dsp:nvSpPr>
        <dsp:cNvPr id="0" name=""/>
        <dsp:cNvSpPr/>
      </dsp:nvSpPr>
      <dsp:spPr>
        <a:xfrm>
          <a:off x="1376054" y="2146874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23C65-91CE-4011-9BCB-013AEFB84489}">
      <dsp:nvSpPr>
        <dsp:cNvPr id="0" name=""/>
        <dsp:cNvSpPr/>
      </dsp:nvSpPr>
      <dsp:spPr>
        <a:xfrm>
          <a:off x="-23745" y="744633"/>
          <a:ext cx="1584057" cy="1559626"/>
        </a:xfrm>
        <a:prstGeom prst="ellipse">
          <a:avLst/>
        </a:prstGeom>
        <a:solidFill>
          <a:schemeClr val="accent3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旋转方向</a:t>
          </a:r>
          <a:endParaRPr lang="zh-CN" altLang="en-US" sz="2800" kern="1200" dirty="0"/>
        </a:p>
      </dsp:txBody>
      <dsp:txXfrm>
        <a:off x="208235" y="973035"/>
        <a:ext cx="1120097" cy="1102822"/>
      </dsp:txXfrm>
    </dsp:sp>
    <dsp:sp modelId="{0F4CA567-E144-4A78-AACB-DA193F2E90D9}">
      <dsp:nvSpPr>
        <dsp:cNvPr id="0" name=""/>
        <dsp:cNvSpPr/>
      </dsp:nvSpPr>
      <dsp:spPr>
        <a:xfrm>
          <a:off x="2627562" y="646997"/>
          <a:ext cx="364540" cy="364534"/>
        </a:xfrm>
        <a:prstGeom prst="ellipse">
          <a:avLst/>
        </a:prstGeom>
        <a:solidFill>
          <a:srgbClr val="00B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0602B-24E2-4C69-8119-79427DD8D7C3}">
      <dsp:nvSpPr>
        <dsp:cNvPr id="0" name=""/>
        <dsp:cNvSpPr/>
      </dsp:nvSpPr>
      <dsp:spPr>
        <a:xfrm>
          <a:off x="226958" y="2581099"/>
          <a:ext cx="658977" cy="658995"/>
        </a:xfrm>
        <a:prstGeom prst="ellipse">
          <a:avLst/>
        </a:prstGeom>
        <a:solidFill>
          <a:srgbClr val="7030A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494F0-55A0-4180-9A8B-C2D6550759F4}">
      <dsp:nvSpPr>
        <dsp:cNvPr id="0" name=""/>
        <dsp:cNvSpPr/>
      </dsp:nvSpPr>
      <dsp:spPr>
        <a:xfrm>
          <a:off x="4692493" y="154823"/>
          <a:ext cx="1427252" cy="1485584"/>
        </a:xfrm>
        <a:prstGeom prst="ellipse">
          <a:avLst/>
        </a:prstGeom>
        <a:solidFill>
          <a:srgbClr val="0070C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转速</a:t>
          </a:r>
          <a:endParaRPr lang="zh-CN" altLang="en-US" sz="3000" kern="1200" dirty="0"/>
        </a:p>
      </dsp:txBody>
      <dsp:txXfrm>
        <a:off x="4901509" y="372382"/>
        <a:ext cx="1009220" cy="1050466"/>
      </dsp:txXfrm>
    </dsp:sp>
    <dsp:sp modelId="{33CC65D3-5E72-4160-91BE-9C87E061BF98}">
      <dsp:nvSpPr>
        <dsp:cNvPr id="0" name=""/>
        <dsp:cNvSpPr/>
      </dsp:nvSpPr>
      <dsp:spPr>
        <a:xfrm>
          <a:off x="4145466" y="1151296"/>
          <a:ext cx="364540" cy="364534"/>
        </a:xfrm>
        <a:prstGeom prst="ellipse">
          <a:avLst/>
        </a:prstGeom>
        <a:solidFill>
          <a:schemeClr val="accent2">
            <a:lumMod val="7500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18234-F9FE-4A48-AE78-35AC33D9E1DE}">
      <dsp:nvSpPr>
        <dsp:cNvPr id="0" name=""/>
        <dsp:cNvSpPr/>
      </dsp:nvSpPr>
      <dsp:spPr>
        <a:xfrm>
          <a:off x="-23587" y="3365308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CBB55-F707-44FE-8B40-F9BD1B5A8E40}">
      <dsp:nvSpPr>
        <dsp:cNvPr id="0" name=""/>
        <dsp:cNvSpPr/>
      </dsp:nvSpPr>
      <dsp:spPr>
        <a:xfrm>
          <a:off x="2608665" y="2989286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53B89-0210-4B88-9316-0DF724DDFB79}">
      <dsp:nvSpPr>
        <dsp:cNvPr id="0" name=""/>
        <dsp:cNvSpPr/>
      </dsp:nvSpPr>
      <dsp:spPr>
        <a:xfrm>
          <a:off x="994067" y="1361075"/>
          <a:ext cx="2241261" cy="192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只有</a:t>
          </a:r>
          <a:r>
            <a:rPr lang="en-US" altLang="zh-CN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0</a:t>
          </a:r>
          <a:r>
            <a:rPr lang="zh-CN" altLang="en-US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、</a:t>
          </a:r>
          <a:r>
            <a:rPr lang="en-US" altLang="zh-CN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1</a:t>
          </a:r>
          <a:r>
            <a:rPr lang="zh-CN" altLang="en-US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两个状态，它的值是通过阈值来判断的，在阈值以下规定为</a:t>
          </a:r>
          <a:r>
            <a:rPr lang="en-US" altLang="zh-CN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0</a:t>
          </a:r>
          <a:r>
            <a:rPr lang="zh-CN" altLang="en-US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，以上规定为</a:t>
          </a:r>
          <a:r>
            <a:rPr lang="en-US" altLang="zh-CN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1</a:t>
          </a:r>
          <a:endParaRPr lang="zh-CN" altLang="en-US" sz="1800" b="0" kern="1200" dirty="0">
            <a:latin typeface="楷体" pitchFamily="49" charset="-122"/>
            <a:ea typeface="楷体" pitchFamily="49" charset="-122"/>
            <a:cs typeface="庞中华简体 V2007" pitchFamily="2" charset="-122"/>
          </a:endParaRPr>
        </a:p>
      </dsp:txBody>
      <dsp:txXfrm>
        <a:off x="1352669" y="1361075"/>
        <a:ext cx="1882660" cy="1927804"/>
      </dsp:txXfrm>
    </dsp:sp>
    <dsp:sp modelId="{03548DB5-92B1-43B4-B612-8CE8964B332D}">
      <dsp:nvSpPr>
        <dsp:cNvPr id="0" name=""/>
        <dsp:cNvSpPr/>
      </dsp:nvSpPr>
      <dsp:spPr>
        <a:xfrm>
          <a:off x="189423" y="331876"/>
          <a:ext cx="1324307" cy="1324307"/>
        </a:xfrm>
        <a:prstGeom prst="ellipse">
          <a:avLst/>
        </a:prstGeom>
        <a:solidFill>
          <a:schemeClr val="accent2"/>
        </a:solidFill>
        <a:ln w="55000" cap="flat" cmpd="thickThin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数字信号</a:t>
          </a:r>
          <a:endParaRPr lang="zh-CN" altLang="en-US" sz="2800" kern="1200" dirty="0"/>
        </a:p>
      </dsp:txBody>
      <dsp:txXfrm>
        <a:off x="383363" y="525816"/>
        <a:ext cx="936427" cy="936427"/>
      </dsp:txXfrm>
    </dsp:sp>
    <dsp:sp modelId="{FB51BA71-34FB-4F3B-8DDD-7B1403EEC489}">
      <dsp:nvSpPr>
        <dsp:cNvPr id="0" name=""/>
        <dsp:cNvSpPr/>
      </dsp:nvSpPr>
      <dsp:spPr>
        <a:xfrm>
          <a:off x="4559637" y="1361075"/>
          <a:ext cx="1986460" cy="1324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楷体" pitchFamily="49" charset="-122"/>
              <a:ea typeface="楷体" pitchFamily="49" charset="-122"/>
              <a:cs typeface="庞中华简体 V2007" pitchFamily="2" charset="-122"/>
            </a:rPr>
            <a:t>信息参数在给定范围内表现为连续的信号</a:t>
          </a:r>
          <a:endParaRPr lang="zh-CN" altLang="en-US" sz="1800" b="0" kern="1200" dirty="0">
            <a:latin typeface="楷体" pitchFamily="49" charset="-122"/>
            <a:ea typeface="楷体" pitchFamily="49" charset="-122"/>
            <a:cs typeface="庞中华简体 V2007" pitchFamily="2" charset="-122"/>
          </a:endParaRPr>
        </a:p>
      </dsp:txBody>
      <dsp:txXfrm>
        <a:off x="4877470" y="1361075"/>
        <a:ext cx="1668627" cy="1324969"/>
      </dsp:txXfrm>
    </dsp:sp>
    <dsp:sp modelId="{E58381D1-BA0F-4B1D-8E4B-687D352672A9}">
      <dsp:nvSpPr>
        <dsp:cNvPr id="0" name=""/>
        <dsp:cNvSpPr/>
      </dsp:nvSpPr>
      <dsp:spPr>
        <a:xfrm>
          <a:off x="3500191" y="576065"/>
          <a:ext cx="1324307" cy="1324307"/>
        </a:xfrm>
        <a:prstGeom prst="ellipse">
          <a:avLst/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</a:rPr>
            <a:t>模拟信号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3694131" y="770005"/>
        <a:ext cx="936427" cy="936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hyperlink" Target="http://baike.baidu.com/view/545607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7.jpeg"/><Relationship Id="rId1" Type="http://schemas.openxmlformats.org/officeDocument/2006/relationships/hyperlink" Target="http://baike.baidu.com/subview/356030/356030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3.GIF"/><Relationship Id="rId4" Type="http://schemas.openxmlformats.org/officeDocument/2006/relationships/image" Target="../media/image16.GIF"/><Relationship Id="rId3" Type="http://schemas.openxmlformats.org/officeDocument/2006/relationships/image" Target="../media/image15.GIF"/><Relationship Id="rId2" Type="http://schemas.openxmlformats.org/officeDocument/2006/relationships/image" Target="../media/image11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00" y="3611606"/>
            <a:ext cx="3886200" cy="1473577"/>
          </a:xfrm>
        </p:spPr>
        <p:txBody>
          <a:bodyPr/>
          <a:lstStyle/>
          <a:p>
            <a:r>
              <a:rPr lang="zh-CN" altLang="en-US" dirty="0" smtClean="0"/>
              <a:t>西南交大工程训练中心</a:t>
            </a:r>
            <a:endParaRPr lang="en-US" altLang="zh-CN" dirty="0" smtClean="0"/>
          </a:p>
          <a:p>
            <a:pPr algn="ctr"/>
            <a:r>
              <a:rPr lang="zh-CN" altLang="en-US" dirty="0"/>
              <a:t>交大创客</a:t>
            </a:r>
            <a:r>
              <a:rPr lang="zh-CN" altLang="en-US" dirty="0" smtClean="0"/>
              <a:t>空间</a:t>
            </a:r>
            <a:endParaRPr lang="en-US" altLang="zh-CN" dirty="0" smtClean="0"/>
          </a:p>
          <a:p>
            <a:pPr algn="ctr"/>
            <a:r>
              <a:rPr lang="zh-CN" altLang="en-US" i="1" dirty="0" smtClean="0"/>
              <a:t>老师：王 衡 张柏霖</a:t>
            </a:r>
            <a:endParaRPr lang="zh-CN" altLang="en-US" i="1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" y="332656"/>
            <a:ext cx="4176464" cy="4594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83968" y="1752601"/>
            <a:ext cx="4752528" cy="1829761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 err="1" smtClean="0">
                <a:solidFill>
                  <a:schemeClr val="bg2">
                    <a:lumMod val="25000"/>
                  </a:schemeClr>
                </a:solidFill>
              </a:rPr>
              <a:t>ETRobot</a:t>
            </a:r>
            <a:r>
              <a:rPr lang="zh-CN" altLang="en-US" sz="4400" dirty="0" smtClean="0">
                <a:solidFill>
                  <a:schemeClr val="bg2">
                    <a:lumMod val="25000"/>
                  </a:schemeClr>
                </a:solidFill>
              </a:rPr>
              <a:t>控制实践</a:t>
            </a:r>
            <a:endParaRPr lang="zh-CN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12" y="1268760"/>
            <a:ext cx="7715200" cy="3775839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超声波测距模块</a:t>
            </a:r>
            <a:endParaRPr lang="zh-CN" altLang="en-US" dirty="0"/>
          </a:p>
        </p:txBody>
      </p:sp>
      <p:pic>
        <p:nvPicPr>
          <p:cNvPr id="4" name="Picture 6" descr="https://gd3.alicdn.com/bao/uploaded/i3/TB1yoNdKVXXXXb4XXXXXXXXXXXX_%21%210-item_p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4447">
            <a:off x="6546296" y="4235493"/>
            <a:ext cx="2649772" cy="26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柱形 5"/>
          <p:cNvSpPr/>
          <p:nvPr/>
        </p:nvSpPr>
        <p:spPr>
          <a:xfrm>
            <a:off x="7740352" y="2492896"/>
            <a:ext cx="648072" cy="1440160"/>
          </a:xfrm>
          <a:prstGeom prst="ca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肘形连接符 7"/>
          <p:cNvCxnSpPr/>
          <p:nvPr/>
        </p:nvCxnSpPr>
        <p:spPr>
          <a:xfrm>
            <a:off x="1403648" y="4049544"/>
            <a:ext cx="6192688" cy="12700"/>
          </a:xfrm>
          <a:prstGeom prst="bentConnector3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3848" y="443711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2060"/>
                </a:solidFill>
              </a:rPr>
              <a:t>S = </a:t>
            </a:r>
            <a:r>
              <a:rPr lang="en-US" altLang="zh-CN" sz="2800" b="1" dirty="0" err="1" smtClean="0">
                <a:solidFill>
                  <a:srgbClr val="002060"/>
                </a:solidFill>
              </a:rPr>
              <a:t>v×t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/2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主</a:t>
            </a:r>
            <a:r>
              <a:rPr lang="zh-CN" altLang="en-US" dirty="0"/>
              <a:t>控制板</a:t>
            </a:r>
            <a:r>
              <a:rPr lang="zh-CN" altLang="en-US" dirty="0" smtClean="0"/>
              <a:t>上写有“超声波”的接口既为模块接口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超声波测距模块</a:t>
            </a:r>
            <a:endParaRPr lang="zh-CN" altLang="en-US" dirty="0"/>
          </a:p>
        </p:txBody>
      </p:sp>
      <p:pic>
        <p:nvPicPr>
          <p:cNvPr id="4" name="Picture 6" descr="https://gd3.alicdn.com/bao/uploaded/i3/TB1yoNdKVXXXXb4XXXXXXXXXXXX_%21%210-item_pic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4447">
            <a:off x="6546296" y="4235493"/>
            <a:ext cx="2649772" cy="26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0" t="35534" r="15043" b="27212"/>
          <a:stretch>
            <a:fillRect/>
          </a:stretch>
        </p:blipFill>
        <p:spPr bwMode="auto">
          <a:xfrm>
            <a:off x="2129051" y="2060848"/>
            <a:ext cx="4667534" cy="266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连接符 9"/>
          <p:cNvCxnSpPr/>
          <p:nvPr/>
        </p:nvCxnSpPr>
        <p:spPr>
          <a:xfrm flipH="1">
            <a:off x="3563888" y="4722163"/>
            <a:ext cx="504056" cy="36302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860032" y="4722163"/>
            <a:ext cx="576064" cy="36302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067944" y="4722163"/>
            <a:ext cx="288032" cy="8382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44008" y="4725144"/>
            <a:ext cx="216024" cy="8352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99792" y="50131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电源正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20072" y="50131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03848" y="5565897"/>
            <a:ext cx="113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触发声波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D26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355976" y="556662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接收反射回波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D27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控制程序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超声波测距模块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25787" r="8209" b="25681"/>
          <a:stretch>
            <a:fillRect/>
          </a:stretch>
        </p:blipFill>
        <p:spPr bwMode="auto">
          <a:xfrm>
            <a:off x="570934" y="2204864"/>
            <a:ext cx="7300248" cy="263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https://gd3.alicdn.com/bao/uploaded/i3/TB1yoNdKVXXXXb4XXXXXXXXXXXX_%21%210-item_p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4447">
            <a:off x="6546296" y="4235493"/>
            <a:ext cx="2649772" cy="26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en-US" altLang="zh-CN" dirty="0"/>
              <a:t>1602</a:t>
            </a:r>
            <a:r>
              <a:rPr lang="zh-CN" altLang="en-US" dirty="0" smtClean="0"/>
              <a:t>液晶是</a:t>
            </a:r>
            <a:r>
              <a:rPr lang="zh-CN" altLang="en-US" dirty="0"/>
              <a:t>一种专门用来显示</a:t>
            </a:r>
            <a:r>
              <a:rPr lang="zh-CN" altLang="en-US" dirty="0">
                <a:solidFill>
                  <a:srgbClr val="FF0000"/>
                </a:solidFill>
              </a:rPr>
              <a:t>字母、数字、符号</a:t>
            </a:r>
            <a:r>
              <a:rPr lang="zh-CN" altLang="en-US" dirty="0"/>
              <a:t>等的</a:t>
            </a:r>
            <a:r>
              <a:rPr lang="zh-CN" altLang="en-US" dirty="0">
                <a:hlinkClick r:id="rId1"/>
              </a:rPr>
              <a:t>点阵</a:t>
            </a:r>
            <a:r>
              <a:rPr lang="zh-CN" altLang="en-US" dirty="0"/>
              <a:t>型液晶模块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9855" indent="0">
              <a:buNone/>
            </a:pPr>
            <a:r>
              <a:rPr lang="zh-CN" altLang="en-US" dirty="0" smtClean="0"/>
              <a:t>由若干</a:t>
            </a:r>
            <a:r>
              <a:rPr lang="zh-CN" altLang="en-US" dirty="0"/>
              <a:t>个</a:t>
            </a:r>
            <a:r>
              <a:rPr lang="en-US" altLang="zh-CN" dirty="0"/>
              <a:t>5X7</a:t>
            </a:r>
            <a:r>
              <a:rPr lang="zh-CN" altLang="en-US" dirty="0"/>
              <a:t>或者</a:t>
            </a:r>
            <a:r>
              <a:rPr lang="en-US" altLang="zh-CN" dirty="0"/>
              <a:t>5X11</a:t>
            </a:r>
            <a:r>
              <a:rPr lang="zh-CN" altLang="en-US" dirty="0"/>
              <a:t>等点阵字符位组成，每个点阵字符位都可以显示一个字符，每位之间有一个点距的间隔，每行之间也有间隔，起到了字符间距和行间距的作用，正因为如此所以它不能很好地显示</a:t>
            </a:r>
            <a:r>
              <a:rPr lang="zh-CN" altLang="en-US" dirty="0" smtClean="0"/>
              <a:t>图形。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1602</a:t>
            </a:r>
            <a:r>
              <a:rPr lang="zh-CN" altLang="en-US" dirty="0" smtClean="0"/>
              <a:t>液晶显示模块</a:t>
            </a:r>
            <a:endParaRPr lang="zh-CN" altLang="en-US" dirty="0"/>
          </a:p>
        </p:txBody>
      </p:sp>
      <p:pic>
        <p:nvPicPr>
          <p:cNvPr id="4" name="Picture 19" descr="https://gd1.alicdn.com/imgextra/i1/117030951/TB29KZFcpXXXXbhXXXXXXXXXXXX_%21%211170309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27093" r="12030" b="36453"/>
          <a:stretch>
            <a:fillRect/>
          </a:stretch>
        </p:blipFill>
        <p:spPr bwMode="auto">
          <a:xfrm>
            <a:off x="6310871" y="5574524"/>
            <a:ext cx="2833129" cy="13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49080"/>
            <a:ext cx="3810597" cy="173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211960" y="4725144"/>
            <a:ext cx="216024" cy="292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5148064" y="4117304"/>
            <a:ext cx="1944216" cy="722440"/>
          </a:xfrm>
          <a:prstGeom prst="wedgeEllipseCallout">
            <a:avLst>
              <a:gd name="adj1" fmla="val -80500"/>
              <a:gd name="adj2" fmla="val 681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点阵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主控制板上写有</a:t>
            </a:r>
            <a:r>
              <a:rPr lang="zh-CN" altLang="en-US" dirty="0" smtClean="0"/>
              <a:t>“液晶”</a:t>
            </a:r>
            <a:r>
              <a:rPr lang="zh-CN" altLang="en-US" dirty="0"/>
              <a:t>的接口既为模块接口</a:t>
            </a:r>
            <a:endParaRPr lang="zh-CN" altLang="en-US" dirty="0"/>
          </a:p>
          <a:p>
            <a:pPr marL="109855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1602</a:t>
            </a:r>
            <a:r>
              <a:rPr lang="zh-CN" altLang="en-US" dirty="0" smtClean="0"/>
              <a:t>液晶显示模块</a:t>
            </a:r>
            <a:endParaRPr lang="zh-CN" altLang="en-US" dirty="0"/>
          </a:p>
        </p:txBody>
      </p:sp>
      <p:pic>
        <p:nvPicPr>
          <p:cNvPr id="4" name="Picture 19" descr="https://gd1.alicdn.com/imgextra/i1/117030951/TB29KZFcpXXXXbhXXXXXXXXXXXX_%21%21117030951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27093" r="12030" b="36453"/>
          <a:stretch>
            <a:fillRect/>
          </a:stretch>
        </p:blipFill>
        <p:spPr bwMode="auto">
          <a:xfrm>
            <a:off x="6310871" y="5574524"/>
            <a:ext cx="2833129" cy="13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gd4.alicdn.com/bao/uploaded/i4/TB165iYJpXXXXb2aXXXXXXXXXXX_%21%210-item_pi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23809" r="3614" b="25115"/>
          <a:stretch>
            <a:fillRect/>
          </a:stretch>
        </p:blipFill>
        <p:spPr bwMode="auto">
          <a:xfrm>
            <a:off x="1043608" y="3284984"/>
            <a:ext cx="343299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74260" y="2712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电源正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16830" y="31642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62097" y="3642075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84882" y="4036422"/>
            <a:ext cx="92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时钟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283968" y="3106463"/>
            <a:ext cx="504056" cy="36302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436368" y="3469484"/>
            <a:ext cx="625729" cy="2299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588769" y="3826741"/>
            <a:ext cx="667307" cy="2509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2" idx="1"/>
          </p:cNvCxnSpPr>
          <p:nvPr/>
        </p:nvCxnSpPr>
        <p:spPr>
          <a:xfrm flipH="1" flipV="1">
            <a:off x="4588768" y="4061522"/>
            <a:ext cx="796114" cy="15956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云形标注 20"/>
          <p:cNvSpPr/>
          <p:nvPr/>
        </p:nvSpPr>
        <p:spPr>
          <a:xfrm>
            <a:off x="1331640" y="2591347"/>
            <a:ext cx="2304256" cy="757583"/>
          </a:xfrm>
          <a:prstGeom prst="cloudCallout">
            <a:avLst>
              <a:gd name="adj1" fmla="val 34981"/>
              <a:gd name="adj2" fmla="val 93201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对比度调节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控制程序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1602</a:t>
            </a:r>
            <a:r>
              <a:rPr lang="zh-CN" altLang="en-US" dirty="0" smtClean="0"/>
              <a:t>液晶显示模块</a:t>
            </a:r>
            <a:endParaRPr lang="zh-CN" altLang="en-US" dirty="0"/>
          </a:p>
        </p:txBody>
      </p:sp>
      <p:pic>
        <p:nvPicPr>
          <p:cNvPr id="4" name="Picture 19" descr="https://gd1.alicdn.com/imgextra/i1/117030951/TB29KZFcpXXXXbhXXXXXXXXXXXX_%21%21117030951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27093" r="12030" b="36453"/>
          <a:stretch>
            <a:fillRect/>
          </a:stretch>
        </p:blipFill>
        <p:spPr bwMode="auto">
          <a:xfrm>
            <a:off x="6310871" y="5574524"/>
            <a:ext cx="2833129" cy="13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t="29760" r="19976" b="50499"/>
          <a:stretch>
            <a:fillRect/>
          </a:stretch>
        </p:blipFill>
        <p:spPr bwMode="auto">
          <a:xfrm>
            <a:off x="1119564" y="2568250"/>
            <a:ext cx="5032594" cy="14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左箭头 4"/>
          <p:cNvSpPr/>
          <p:nvPr/>
        </p:nvSpPr>
        <p:spPr>
          <a:xfrm>
            <a:off x="6300192" y="2924944"/>
            <a:ext cx="1224136" cy="57606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字符串</a:t>
            </a:r>
            <a:endParaRPr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4788024" y="3501008"/>
            <a:ext cx="1224136" cy="57606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数字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蜂鸣器是一种一体化结构的电子讯响器，采用</a:t>
            </a:r>
            <a:r>
              <a:rPr lang="zh-CN" altLang="en-US" dirty="0">
                <a:solidFill>
                  <a:schemeClr val="accent3"/>
                </a:solidFill>
              </a:rPr>
              <a:t>直流电压</a:t>
            </a:r>
            <a:r>
              <a:rPr lang="zh-CN" altLang="en-US" dirty="0"/>
              <a:t>供电，广泛应用于计算机、打印机、复印机、报警器、电子玩具、汽车电子设备、电话机、定时器等电子产品中作</a:t>
            </a:r>
            <a:r>
              <a:rPr lang="zh-CN" altLang="en-US" dirty="0">
                <a:solidFill>
                  <a:schemeClr val="accent3"/>
                </a:solidFill>
              </a:rPr>
              <a:t>发声器件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蜂鸣器</a:t>
            </a:r>
            <a:endParaRPr lang="zh-CN" altLang="en-US" dirty="0"/>
          </a:p>
        </p:txBody>
      </p:sp>
      <p:pic>
        <p:nvPicPr>
          <p:cNvPr id="4" name="Picture 17" descr="https://gd3.alicdn.com/bao/uploaded/i3/T1gS2uXadfXXXJgtE._111652.jpg_400x40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23934" r="20978" b="25517"/>
          <a:stretch>
            <a:fillRect/>
          </a:stretch>
        </p:blipFill>
        <p:spPr bwMode="auto">
          <a:xfrm>
            <a:off x="7194129" y="5301208"/>
            <a:ext cx="1949871" cy="15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gd4.alicdn.com/imgextra/i4/605320977/TB2HnUNhFXXXXaFXXXXXXXXXXXX_%21%2160532097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126" name="Picture 6" descr="https://gd1.alicdn.com/bao/uploaded/i1/T1.5dvXnJuXXcX9Mw8_1005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89040"/>
            <a:ext cx="181460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7339" r="6002" b="11874"/>
          <a:stretch>
            <a:fillRect/>
          </a:stretch>
        </p:blipFill>
        <p:spPr bwMode="auto">
          <a:xfrm>
            <a:off x="4772034" y="3140968"/>
            <a:ext cx="2199367" cy="209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8495" y="5348842"/>
            <a:ext cx="144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有源蜂鸣器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4879" y="5363924"/>
            <a:ext cx="144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</a:t>
            </a:r>
            <a:r>
              <a:rPr lang="zh-CN" altLang="en-US" dirty="0" smtClean="0"/>
              <a:t>源蜂鸣器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7339" r="6002" b="11874"/>
          <a:stretch>
            <a:fillRect/>
          </a:stretch>
        </p:blipFill>
        <p:spPr bwMode="auto">
          <a:xfrm rot="13205341">
            <a:off x="2239351" y="2362709"/>
            <a:ext cx="3413577" cy="32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数字方波驱动无源</a:t>
            </a:r>
            <a:r>
              <a:rPr lang="zh-CN" altLang="en-US" dirty="0" smtClean="0"/>
              <a:t>蜂鸣器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蜂鸣器</a:t>
            </a:r>
            <a:endParaRPr lang="zh-CN" altLang="en-US" dirty="0"/>
          </a:p>
        </p:txBody>
      </p:sp>
      <p:pic>
        <p:nvPicPr>
          <p:cNvPr id="4" name="Picture 17" descr="https://gd3.alicdn.com/bao/uploaded/i3/T1gS2uXadfXXXJgtE._111652.jpg_400x4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23934" r="20978" b="25517"/>
          <a:stretch>
            <a:fillRect/>
          </a:stretch>
        </p:blipFill>
        <p:spPr bwMode="auto">
          <a:xfrm>
            <a:off x="7194129" y="5301208"/>
            <a:ext cx="1949871" cy="15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gd4.alicdn.com/imgextra/i4/605320977/TB2HnUNhFXXXXaFXXXXXXXXXXXX_%21%2160532097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00192" y="42210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电源正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7148" y="32326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00192" y="37077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连接单片机数字</a:t>
            </a:r>
            <a:r>
              <a:rPr lang="en-US" altLang="zh-CN" dirty="0" smtClean="0"/>
              <a:t>IO</a:t>
            </a:r>
            <a:r>
              <a:rPr lang="zh-CN" altLang="en-US" dirty="0" smtClean="0"/>
              <a:t>口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902780" y="3420503"/>
            <a:ext cx="397413" cy="2872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02780" y="3955313"/>
            <a:ext cx="3974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3" idx="1"/>
          </p:cNvCxnSpPr>
          <p:nvPr/>
        </p:nvCxnSpPr>
        <p:spPr>
          <a:xfrm flipH="1" flipV="1">
            <a:off x="5902780" y="4219584"/>
            <a:ext cx="397412" cy="1861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数字方波驱动无源</a:t>
            </a:r>
            <a:r>
              <a:rPr lang="zh-CN" altLang="en-US" dirty="0" smtClean="0"/>
              <a:t>蜂鸣器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蜂鸣器</a:t>
            </a:r>
            <a:endParaRPr lang="zh-CN" altLang="en-US" dirty="0"/>
          </a:p>
        </p:txBody>
      </p:sp>
      <p:pic>
        <p:nvPicPr>
          <p:cNvPr id="4" name="Picture 17" descr="https://gd3.alicdn.com/bao/uploaded/i3/T1gS2uXadfXXXJgtE._111652.jpg_400x40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23934" r="20978" b="25517"/>
          <a:stretch>
            <a:fillRect/>
          </a:stretch>
        </p:blipFill>
        <p:spPr bwMode="auto">
          <a:xfrm>
            <a:off x="7194129" y="5301208"/>
            <a:ext cx="1949871" cy="15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gd4.alicdn.com/imgextra/i4/605320977/TB2HnUNhFXXXXaFXXXXXXXXXXXX_%21%2160532097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6" t="25156" r="24502" b="38918"/>
          <a:stretch>
            <a:fillRect/>
          </a:stretch>
        </p:blipFill>
        <p:spPr bwMode="auto">
          <a:xfrm>
            <a:off x="1691680" y="2324996"/>
            <a:ext cx="5677469" cy="2333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131840" y="2348880"/>
            <a:ext cx="792088" cy="64807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076056" y="2370620"/>
            <a:ext cx="792088" cy="64807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特</a:t>
            </a:r>
            <a:r>
              <a:rPr lang="zh-CN" altLang="en-US" dirty="0"/>
              <a:t>雷门琴是唯一一种不需要接触而演奏的乐器。特雷门琴的原理是利用天线和演奏者的手构成电容器，天线接在一个带有放大电路和扬声器的</a:t>
            </a:r>
            <a:r>
              <a:rPr lang="en-US" altLang="zh-CN" dirty="0"/>
              <a:t>LC</a:t>
            </a:r>
            <a:r>
              <a:rPr lang="zh-CN" altLang="en-US" dirty="0"/>
              <a:t>回路上。通过天线接受手的位置变化来发出声响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/>
              <a:t>特雷门</a:t>
            </a:r>
            <a:r>
              <a:rPr lang="zh-CN" altLang="en-US" dirty="0" smtClean="0"/>
              <a:t>琴</a:t>
            </a:r>
            <a:endParaRPr lang="zh-CN" altLang="en-US" dirty="0"/>
          </a:p>
        </p:txBody>
      </p:sp>
      <p:pic>
        <p:nvPicPr>
          <p:cNvPr id="7170" name="Picture 2" descr="http://f.hiphotos.baidu.com/baike/c0%3Dbaike80%2C5%2C5%2C80%2C26/sign=47ca23af0ed79123f4ed9c26cc5d32e7/7c1ed21b0ef41bd520249b5353da81cb39db3d25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5934" r="5984" b="12656"/>
          <a:stretch>
            <a:fillRect/>
          </a:stretch>
        </p:blipFill>
        <p:spPr bwMode="auto">
          <a:xfrm>
            <a:off x="4355976" y="3449322"/>
            <a:ext cx="3660623" cy="24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4005064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圆形</a:t>
            </a:r>
            <a:r>
              <a:rPr lang="zh-CN" altLang="en-US" dirty="0" smtClean="0"/>
              <a:t>天线用来</a:t>
            </a:r>
            <a:r>
              <a:rPr lang="zh-CN" altLang="en-US" dirty="0"/>
              <a:t>调节音量的，手越靠近，声音越小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垂直的</a:t>
            </a:r>
            <a:r>
              <a:rPr lang="zh-CN" altLang="en-US" dirty="0"/>
              <a:t>天线用来调节频率，手越靠近，音调越高。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563888" y="4293096"/>
            <a:ext cx="2376264" cy="504056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63888" y="4221088"/>
            <a:ext cx="3960440" cy="72008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ETRobot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5871" r="21334" b="6379"/>
          <a:stretch>
            <a:fillRect/>
          </a:stretch>
        </p:blipFill>
        <p:spPr>
          <a:xfrm>
            <a:off x="2771800" y="2486825"/>
            <a:ext cx="3242576" cy="2650533"/>
          </a:xfrm>
        </p:spPr>
      </p:pic>
      <p:pic>
        <p:nvPicPr>
          <p:cNvPr id="1028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27" y="1270158"/>
            <a:ext cx="1179292" cy="8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d3.alicdn.com/bao/uploaded/i3/TB1yoNdKVXXXXb4XXXXXXXXXXXX_%21%210-item_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82" y="5151798"/>
            <a:ext cx="1229530" cy="12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d2.alicdn.com/imgextra/i2/57001132/T2QQKcX0VXXXXXXXXX_%21%21570011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1078" r="14728" b="25144"/>
          <a:stretch>
            <a:fillRect/>
          </a:stretch>
        </p:blipFill>
        <p:spPr bwMode="auto">
          <a:xfrm>
            <a:off x="6912040" y="3228476"/>
            <a:ext cx="1116344" cy="87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Carpenter-Wang\Desktop\红外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764704"/>
            <a:ext cx="1077262" cy="101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gd3.alicdn.com/bao/uploaded/i3/18651027482684186/T1gI.fXntfXXXXXXXX_%21%210-item_pic.jpg_400x40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4028" r="17690" b="17550"/>
          <a:stretch>
            <a:fillRect/>
          </a:stretch>
        </p:blipFill>
        <p:spPr bwMode="auto">
          <a:xfrm>
            <a:off x="1370826" y="1782478"/>
            <a:ext cx="1004946" cy="8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s://gd3.alicdn.com/bao/uploaded/i3/T1gS2uXadfXXXJgtE._111652.jpg_400x40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23934" r="20978" b="25517"/>
          <a:stretch>
            <a:fillRect/>
          </a:stretch>
        </p:blipFill>
        <p:spPr bwMode="auto">
          <a:xfrm>
            <a:off x="1043608" y="4013817"/>
            <a:ext cx="1183150" cy="9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s://gd1.alicdn.com/imgextra/i1/117030951/TB29KZFcpXXXXbhXXXXXXXXXXXX_%21%2111703095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27093" r="12030" b="36453"/>
          <a:stretch>
            <a:fillRect/>
          </a:stretch>
        </p:blipFill>
        <p:spPr bwMode="auto">
          <a:xfrm>
            <a:off x="3136386" y="5617132"/>
            <a:ext cx="1651638" cy="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1600" y="278092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声音检测模块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3608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蜂鸣器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3848" y="638132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液晶显示屏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2160" y="6258798"/>
            <a:ext cx="170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超声波测距模块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5547" y="4101407"/>
            <a:ext cx="170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光电开关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02903" y="2166038"/>
            <a:ext cx="170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马达（带测速）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3814" y="1794302"/>
            <a:ext cx="170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Adobe 楷体 Std R" pitchFamily="18" charset="-122"/>
                <a:ea typeface="Adobe 楷体 Std R" pitchFamily="18" charset="-122"/>
              </a:rPr>
              <a:t>红外测距模块</a:t>
            </a:r>
            <a:endParaRPr lang="zh-CN" altLang="en-US" sz="1600" dirty="0">
              <a:latin typeface="Adobe 楷体 Std R" pitchFamily="18" charset="-122"/>
              <a:ea typeface="Adobe 楷体 Std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/>
              <a:t>特雷门</a:t>
            </a:r>
            <a:r>
              <a:rPr lang="zh-CN" altLang="en-US" dirty="0" smtClean="0"/>
              <a:t>琴</a:t>
            </a:r>
            <a:endParaRPr lang="zh-CN" altLang="en-US" dirty="0"/>
          </a:p>
        </p:txBody>
      </p:sp>
      <p:pic>
        <p:nvPicPr>
          <p:cNvPr id="10242" name="Picture 2" descr="http://pic01.taopic.com/140918/240390-14091PF64824-lp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44824"/>
            <a:ext cx="4176464" cy="30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59632" y="2471188"/>
            <a:ext cx="28803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855" indent="0">
              <a:buNone/>
            </a:pPr>
            <a:r>
              <a:rPr lang="zh-CN" altLang="en-US" sz="2700" dirty="0" smtClean="0"/>
              <a:t>思考</a:t>
            </a:r>
            <a:r>
              <a:rPr lang="zh-CN" altLang="en-US" sz="2700" dirty="0"/>
              <a:t>：</a:t>
            </a:r>
            <a:endParaRPr lang="en-US" altLang="zh-CN" sz="2700" dirty="0" smtClean="0"/>
          </a:p>
          <a:p>
            <a:pPr marL="109855" indent="0">
              <a:buNone/>
            </a:pPr>
            <a:r>
              <a:rPr lang="zh-CN" altLang="en-US" sz="2700" dirty="0" smtClean="0"/>
              <a:t>如何</a:t>
            </a:r>
            <a:r>
              <a:rPr lang="zh-CN" altLang="en-US" sz="2700" dirty="0"/>
              <a:t>用超声波测距模块和蜂鸣器模块制作简易特雷门琴？</a:t>
            </a:r>
            <a:endParaRPr lang="zh-CN" altLang="en-US" sz="27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t="30234" r="13038" b="42023"/>
          <a:stretch>
            <a:fillRect/>
          </a:stretch>
        </p:blipFill>
        <p:spPr bwMode="auto">
          <a:xfrm>
            <a:off x="6863250" y="6182190"/>
            <a:ext cx="2256312" cy="66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sz="2400" dirty="0" smtClean="0"/>
              <a:t>实现：</a:t>
            </a:r>
            <a:endParaRPr lang="en-US" altLang="zh-CN" sz="2400" dirty="0" smtClean="0"/>
          </a:p>
          <a:p>
            <a:pPr marL="109855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超声波测距模块测出的距离值作为蜂鸣器的驱动频率！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/>
              <a:t>特雷门</a:t>
            </a:r>
            <a:r>
              <a:rPr lang="zh-CN" altLang="en-US" dirty="0" smtClean="0"/>
              <a:t>琴</a:t>
            </a:r>
            <a:endParaRPr lang="zh-CN" altLang="en-US" dirty="0"/>
          </a:p>
        </p:txBody>
      </p:sp>
      <p:sp>
        <p:nvSpPr>
          <p:cNvPr id="4" name="AutoShape 4" descr="http://img4.imgtn.bdimg.com/it/u=467242143,393717700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5066" r="8842" b="7009"/>
          <a:stretch>
            <a:fillRect/>
          </a:stretch>
        </p:blipFill>
        <p:spPr bwMode="auto">
          <a:xfrm>
            <a:off x="7566307" y="4970928"/>
            <a:ext cx="1542197" cy="184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14862" r="8333" b="37447"/>
          <a:stretch>
            <a:fillRect/>
          </a:stretch>
        </p:blipFill>
        <p:spPr bwMode="auto">
          <a:xfrm>
            <a:off x="683568" y="2502352"/>
            <a:ext cx="7112157" cy="251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倒车雷达</a:t>
            </a:r>
            <a:endParaRPr lang="zh-CN" altLang="en-US" dirty="0"/>
          </a:p>
        </p:txBody>
      </p:sp>
      <p:sp>
        <p:nvSpPr>
          <p:cNvPr id="4" name="AutoShape 2" descr="http://img3.imgtn.bdimg.com/it/u=279852929,307771056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60848"/>
            <a:ext cx="3947889" cy="26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71600" y="2085907"/>
            <a:ext cx="25922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855" indent="0">
              <a:buNone/>
            </a:pPr>
            <a:r>
              <a:rPr lang="zh-CN" altLang="en-US" sz="2700" dirty="0"/>
              <a:t>倒车雷达特点：</a:t>
            </a:r>
            <a:endParaRPr lang="en-US" altLang="zh-CN" sz="2700" dirty="0"/>
          </a:p>
          <a:p>
            <a:pPr marL="109855" indent="0">
              <a:buNone/>
            </a:pPr>
            <a:r>
              <a:rPr lang="zh-CN" altLang="en-US" sz="2700" dirty="0"/>
              <a:t>探测障碍物的距离并报警，距离越小报警声音越急促！</a:t>
            </a:r>
            <a:endParaRPr lang="zh-CN" alt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/>
              <a:t>倒车雷达</a:t>
            </a:r>
            <a:endParaRPr lang="zh-CN" altLang="en-US" dirty="0"/>
          </a:p>
        </p:txBody>
      </p:sp>
      <p:pic>
        <p:nvPicPr>
          <p:cNvPr id="10242" name="Picture 2" descr="http://pic01.taopic.com/140918/240390-14091PF64824-lp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44824"/>
            <a:ext cx="4176464" cy="30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59632" y="2471188"/>
            <a:ext cx="28803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855" indent="0">
              <a:buNone/>
            </a:pPr>
            <a:r>
              <a:rPr lang="zh-CN" altLang="en-US" sz="2700" dirty="0" smtClean="0"/>
              <a:t>思考</a:t>
            </a:r>
            <a:r>
              <a:rPr lang="zh-CN" altLang="en-US" sz="2700" dirty="0"/>
              <a:t>：</a:t>
            </a:r>
            <a:endParaRPr lang="en-US" altLang="zh-CN" sz="2700" dirty="0" smtClean="0"/>
          </a:p>
          <a:p>
            <a:pPr marL="109855" indent="0">
              <a:buNone/>
            </a:pPr>
            <a:r>
              <a:rPr lang="zh-CN" altLang="en-US" sz="2700" dirty="0" smtClean="0"/>
              <a:t>如何</a:t>
            </a:r>
            <a:r>
              <a:rPr lang="zh-CN" altLang="en-US" sz="2700" dirty="0"/>
              <a:t>用超声波测距模块和蜂鸣器模块制作</a:t>
            </a:r>
            <a:r>
              <a:rPr lang="zh-CN" altLang="en-US" sz="2700" dirty="0" smtClean="0"/>
              <a:t>简易倒车雷达？</a:t>
            </a:r>
            <a:endParaRPr lang="zh-CN" altLang="en-US" sz="27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t="30234" r="13038" b="42023"/>
          <a:stretch>
            <a:fillRect/>
          </a:stretch>
        </p:blipFill>
        <p:spPr bwMode="auto">
          <a:xfrm>
            <a:off x="6863250" y="6182190"/>
            <a:ext cx="2256312" cy="66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sz="2400" dirty="0"/>
              <a:t>实现：</a:t>
            </a:r>
            <a:endParaRPr lang="en-US" altLang="zh-CN" sz="2400" dirty="0"/>
          </a:p>
          <a:p>
            <a:pPr marL="109855" indent="0">
              <a:buNone/>
            </a:pPr>
            <a:r>
              <a:rPr lang="zh-CN" altLang="en-US" sz="2400" dirty="0"/>
              <a:t>蜂鸣器的驱动</a:t>
            </a:r>
            <a:r>
              <a:rPr lang="zh-CN" altLang="en-US" sz="2400" dirty="0" smtClean="0"/>
              <a:t>频率不变，超声波</a:t>
            </a:r>
            <a:r>
              <a:rPr lang="zh-CN" altLang="en-US" sz="2400" dirty="0"/>
              <a:t>测距模块测出的距离值</a:t>
            </a:r>
            <a:r>
              <a:rPr lang="zh-CN" altLang="en-US" sz="2400" dirty="0" smtClean="0"/>
              <a:t>作为蜂鸣器两次发声之间的时间间隔。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应用实践</a:t>
            </a:r>
            <a:r>
              <a:rPr lang="en-US" altLang="zh-CN" dirty="0" smtClean="0"/>
              <a:t>——</a:t>
            </a:r>
            <a:r>
              <a:rPr lang="zh-CN" altLang="en-US" dirty="0"/>
              <a:t>倒车雷达</a:t>
            </a:r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5066" r="8842" b="7009"/>
          <a:stretch>
            <a:fillRect/>
          </a:stretch>
        </p:blipFill>
        <p:spPr bwMode="auto">
          <a:xfrm>
            <a:off x="7566307" y="4970928"/>
            <a:ext cx="1542197" cy="184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10660" r="8210" b="20220"/>
          <a:stretch>
            <a:fillRect/>
          </a:stretch>
        </p:blipFill>
        <p:spPr bwMode="auto">
          <a:xfrm>
            <a:off x="1115616" y="2788050"/>
            <a:ext cx="6076112" cy="310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光电</a:t>
            </a:r>
            <a:r>
              <a:rPr lang="zh-CN" altLang="en-US" dirty="0" smtClean="0"/>
              <a:t>开关是</a:t>
            </a:r>
            <a:r>
              <a:rPr lang="zh-CN" altLang="en-US" dirty="0"/>
              <a:t>光电接近开关的简称</a:t>
            </a:r>
            <a:r>
              <a:rPr lang="zh-CN" altLang="en-US" dirty="0" smtClean="0"/>
              <a:t>，光电</a:t>
            </a:r>
            <a:r>
              <a:rPr lang="zh-CN" altLang="en-US" dirty="0"/>
              <a:t>开关将输入电流在发射器上转换为光信号射出，接收器再根据接收到的光线的强弱或有无对目标物体进行探测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9855" indent="0">
              <a:buNone/>
            </a:pPr>
            <a:r>
              <a:rPr lang="zh-CN" altLang="en-US" dirty="0" smtClean="0"/>
              <a:t>安</a:t>
            </a:r>
            <a:r>
              <a:rPr lang="zh-CN" altLang="en-US" dirty="0"/>
              <a:t>防系统中常见的光电开关烟雾报警器，工 业中经常用它来计数机械臂的运动次数。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光电开关</a:t>
            </a:r>
            <a:endParaRPr lang="zh-CN" altLang="en-US" dirty="0"/>
          </a:p>
        </p:txBody>
      </p:sp>
      <p:pic>
        <p:nvPicPr>
          <p:cNvPr id="7170" name="Picture 2" descr="http://images3.qianyan.biz/qy/1/24/91/201524142561061272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73216"/>
            <a:ext cx="2095389" cy="14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.hiphotos.baidu.com/baike/c0%3Dbaike80%2C5%2C5%2C80%2C26/sign=0d45dfb79f2f07084b082252884dd3fc/55e736d12f2eb93811c3b70ad4628535e4dd6f9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t="41259" r="46472" b="17482"/>
          <a:stretch>
            <a:fillRect/>
          </a:stretch>
        </p:blipFill>
        <p:spPr bwMode="auto">
          <a:xfrm>
            <a:off x="2555776" y="3645024"/>
            <a:ext cx="4320480" cy="25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光电开关应用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光电开关</a:t>
            </a:r>
            <a:endParaRPr lang="zh-CN" altLang="en-US" dirty="0"/>
          </a:p>
        </p:txBody>
      </p:sp>
      <p:pic>
        <p:nvPicPr>
          <p:cNvPr id="7170" name="Picture 2" descr="http://images3.qianyan.biz/qy/1/24/91/201524142561061272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73216"/>
            <a:ext cx="2095389" cy="14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mgeditor.chem17.com/MTEditor/20100430/6340824909419737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9" y="2348880"/>
            <a:ext cx="4104456" cy="19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4.imgtn.bdimg.com/it/u=3623646812,3857892288&amp;fm=21&amp;gp=0.jpg"/>
          <p:cNvSpPr>
            <a:spLocks noChangeAspect="1" noChangeArrowheads="1"/>
          </p:cNvSpPr>
          <p:nvPr/>
        </p:nvSpPr>
        <p:spPr bwMode="auto">
          <a:xfrm>
            <a:off x="155575" y="-990600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16" y="2348880"/>
            <a:ext cx="28575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465313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液位传感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84168" y="465313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转速传感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驱动程序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光电开关</a:t>
            </a:r>
            <a:endParaRPr lang="zh-CN" altLang="en-US" dirty="0"/>
          </a:p>
        </p:txBody>
      </p:sp>
      <p:pic>
        <p:nvPicPr>
          <p:cNvPr id="7170" name="Picture 2" descr="http://images3.qianyan.biz/qy/1/24/91/201524142561061272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73216"/>
            <a:ext cx="2095389" cy="14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4.imgtn.bdimg.com/it/u=3623646812,3857892288&amp;fm=21&amp;gp=0.jpg"/>
          <p:cNvSpPr>
            <a:spLocks noChangeAspect="1" noChangeArrowheads="1"/>
          </p:cNvSpPr>
          <p:nvPr/>
        </p:nvSpPr>
        <p:spPr bwMode="auto">
          <a:xfrm>
            <a:off x="155575" y="-990600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1" t="36076" r="19035" b="28796"/>
          <a:stretch>
            <a:fillRect/>
          </a:stretch>
        </p:blipFill>
        <p:spPr bwMode="auto">
          <a:xfrm>
            <a:off x="1403648" y="2132856"/>
            <a:ext cx="4789720" cy="24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可以</a:t>
            </a:r>
            <a:r>
              <a:rPr lang="zh-CN" altLang="en-US" dirty="0"/>
              <a:t>检测周围环境声音大小，</a:t>
            </a:r>
            <a:r>
              <a:rPr lang="en-US" altLang="zh-CN" dirty="0" err="1"/>
              <a:t>Arduino</a:t>
            </a:r>
            <a:r>
              <a:rPr lang="zh-CN" altLang="en-US" dirty="0"/>
              <a:t>可以通过模拟输入接口对其输出信号进行采集。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声强传感器</a:t>
            </a:r>
            <a:endParaRPr lang="zh-CN" altLang="en-US" dirty="0"/>
          </a:p>
        </p:txBody>
      </p:sp>
      <p:pic>
        <p:nvPicPr>
          <p:cNvPr id="5" name="Picture 15" descr="https://gd3.alicdn.com/bao/uploaded/i3/18651027482684186/T1gI.fXntfXXXXXXXX_%21%210-item_pic.jpg_400x400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4028" r="17690" b="17550"/>
          <a:stretch>
            <a:fillRect/>
          </a:stretch>
        </p:blipFill>
        <p:spPr bwMode="auto">
          <a:xfrm>
            <a:off x="7380312" y="5242922"/>
            <a:ext cx="1584176" cy="138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https://gd3.alicdn.com/bao/uploaded/i3/18651027482684186/T1gI.fXntfXXXXXXXX_%21%210-item_pic.jpg_400x400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4028" r="17690" b="17550"/>
          <a:stretch>
            <a:fillRect/>
          </a:stretch>
        </p:blipFill>
        <p:spPr bwMode="auto">
          <a:xfrm rot="17429912">
            <a:off x="3456747" y="3206874"/>
            <a:ext cx="3888432" cy="33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>
          <a:xfrm flipV="1">
            <a:off x="6156176" y="2919677"/>
            <a:ext cx="720080" cy="8640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804248" y="2420888"/>
            <a:ext cx="1728192" cy="7200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麦克风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46992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电源正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1640" y="559907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接地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2267744" y="4143813"/>
            <a:ext cx="1224137" cy="75871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2023376" y="4902530"/>
            <a:ext cx="1468504" cy="35075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094703" y="5605259"/>
            <a:ext cx="1595883" cy="19473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395914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模拟输出（声强）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2123728" y="2487629"/>
            <a:ext cx="2448272" cy="7200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灵敏度调节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3635896" y="3207709"/>
            <a:ext cx="720080" cy="1008112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驱动程序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声强传感器</a:t>
            </a:r>
            <a:endParaRPr lang="zh-CN" altLang="en-US" dirty="0"/>
          </a:p>
        </p:txBody>
      </p:sp>
      <p:pic>
        <p:nvPicPr>
          <p:cNvPr id="4" name="Picture 15" descr="https://gd3.alicdn.com/bao/uploaded/i3/18651027482684186/T1gI.fXntfXXXXXXXX_%21%210-item_pic.jpg_400x400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4028" r="17690" b="17550"/>
          <a:stretch>
            <a:fillRect/>
          </a:stretch>
        </p:blipFill>
        <p:spPr bwMode="auto">
          <a:xfrm>
            <a:off x="7380312" y="5242922"/>
            <a:ext cx="1584176" cy="138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8" t="36538" r="28097" b="31731"/>
          <a:stretch>
            <a:fillRect/>
          </a:stretch>
        </p:blipFill>
        <p:spPr bwMode="auto">
          <a:xfrm>
            <a:off x="1176323" y="2276872"/>
            <a:ext cx="5366029" cy="252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>
                <a:latin typeface="+mn-ea"/>
                <a:cs typeface="庞中华简体 V2007" pitchFamily="2" charset="-122"/>
              </a:rPr>
              <a:t>直流电机控制：</a:t>
            </a:r>
            <a:endParaRPr lang="en-US" altLang="zh-CN" dirty="0" smtClean="0">
              <a:latin typeface="+mn-ea"/>
              <a:cs typeface="庞中华简体 V2007" pitchFamily="2" charset="-122"/>
            </a:endParaRPr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图示 2"/>
          <p:cNvGraphicFramePr/>
          <p:nvPr/>
        </p:nvGraphicFramePr>
        <p:xfrm>
          <a:off x="1187624" y="17728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红外测距传感器具有一对红外信号发射与接收二极管，</a:t>
            </a:r>
            <a:r>
              <a:rPr lang="en-US" altLang="zh-CN" baseline="30000" dirty="0"/>
              <a:t>[1]</a:t>
            </a:r>
            <a:r>
              <a:rPr lang="zh-CN" altLang="en-US" dirty="0"/>
              <a:t>  利用的红外测距传感器</a:t>
            </a:r>
            <a:r>
              <a:rPr lang="en-US" altLang="zh-CN" dirty="0"/>
              <a:t>LDM301</a:t>
            </a:r>
            <a:r>
              <a:rPr lang="zh-CN" altLang="en-US" dirty="0"/>
              <a:t>发射出一束</a:t>
            </a:r>
            <a:r>
              <a:rPr lang="zh-CN" altLang="en-US" dirty="0">
                <a:hlinkClick r:id="rId1"/>
              </a:rPr>
              <a:t>红外光</a:t>
            </a:r>
            <a:r>
              <a:rPr lang="zh-CN" altLang="en-US" dirty="0"/>
              <a:t>，在照射到物体后形成一个反射的过程，反射到传感器后接收信号</a:t>
            </a:r>
            <a:r>
              <a:rPr lang="zh-CN" altLang="en-US" dirty="0" smtClean="0"/>
              <a:t>，然后利用相似三角形的性质计算出距离值。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红外测距模块</a:t>
            </a:r>
            <a:endParaRPr lang="zh-CN" altLang="en-US" dirty="0"/>
          </a:p>
        </p:txBody>
      </p:sp>
      <p:pic>
        <p:nvPicPr>
          <p:cNvPr id="4" name="Picture 11" descr="C:\Users\Carpenter-Wang\Desktop\红外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69160"/>
            <a:ext cx="2016224" cy="18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ile1.dzsc.com/product/13/05/20/50977_12055729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11132" r="10233" b="6351"/>
          <a:stretch>
            <a:fillRect/>
          </a:stretch>
        </p:blipFill>
        <p:spPr bwMode="auto">
          <a:xfrm>
            <a:off x="2843808" y="3588246"/>
            <a:ext cx="3311332" cy="264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测距原理示意图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红外测距模块</a:t>
            </a:r>
            <a:endParaRPr lang="zh-CN" altLang="en-US" dirty="0"/>
          </a:p>
        </p:txBody>
      </p:sp>
      <p:pic>
        <p:nvPicPr>
          <p:cNvPr id="4" name="Picture 11" descr="C:\Users\Carpenter-Wang\Desktop\红外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69160"/>
            <a:ext cx="2016224" cy="18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03.c.aliimg.com/img/ibank/2010/374/348/118843473_4820846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2"/>
          <a:stretch>
            <a:fillRect/>
          </a:stretch>
        </p:blipFill>
        <p:spPr bwMode="auto">
          <a:xfrm rot="5400000">
            <a:off x="2440955" y="1606029"/>
            <a:ext cx="3810000" cy="50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连线图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红外测距模块</a:t>
            </a:r>
            <a:endParaRPr lang="zh-CN" altLang="en-US" dirty="0"/>
          </a:p>
        </p:txBody>
      </p:sp>
      <p:pic>
        <p:nvPicPr>
          <p:cNvPr id="4" name="Picture 11" descr="C:\Users\Carpenter-Wang\Desktop\红外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69160"/>
            <a:ext cx="2016224" cy="18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68" y="1988840"/>
            <a:ext cx="55590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 5"/>
          <p:cNvSpPr/>
          <p:nvPr/>
        </p:nvSpPr>
        <p:spPr>
          <a:xfrm>
            <a:off x="1331640" y="4938630"/>
            <a:ext cx="2448272" cy="926191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连接单片机上的模拟口</a:t>
            </a:r>
            <a:endParaRPr lang="zh-CN" altLang="en-US" sz="2400" dirty="0">
              <a:solidFill>
                <a:srgbClr val="FF0000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cxnSp>
        <p:nvCxnSpPr>
          <p:cNvPr id="7" name="直接箭头连接符 6"/>
          <p:cNvCxnSpPr>
            <a:endCxn id="6" idx="0"/>
          </p:cNvCxnSpPr>
          <p:nvPr/>
        </p:nvCxnSpPr>
        <p:spPr>
          <a:xfrm flipH="1">
            <a:off x="2555776" y="3789040"/>
            <a:ext cx="864096" cy="114959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/>
              <a:t>驱动程序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红外测距模块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0" t="19770" r="12052" b="47541"/>
          <a:stretch>
            <a:fillRect/>
          </a:stretch>
        </p:blipFill>
        <p:spPr bwMode="auto">
          <a:xfrm>
            <a:off x="467995" y="2204720"/>
            <a:ext cx="8054975" cy="31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80" y="-2763520"/>
            <a:ext cx="3718560" cy="574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 descr="C:\Users\Carpenter-Wang\Desktop\红外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72" y="4940915"/>
            <a:ext cx="2016224" cy="18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143000"/>
          </a:xfrm>
        </p:spPr>
        <p:txBody>
          <a:bodyPr/>
          <a:lstStyle/>
          <a:p>
            <a:pPr algn="ctr"/>
            <a:r>
              <a:rPr lang="en-US" altLang="zh-CN" dirty="0" smtClean="0"/>
              <a:t>Thank You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同侧圆角矩形 9"/>
          <p:cNvSpPr/>
          <p:nvPr/>
        </p:nvSpPr>
        <p:spPr>
          <a:xfrm rot="16200000">
            <a:off x="3995936" y="2492895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曲线连接符 10"/>
          <p:cNvCxnSpPr/>
          <p:nvPr/>
        </p:nvCxnSpPr>
        <p:spPr>
          <a:xfrm rot="10800000" flipV="1">
            <a:off x="1259632" y="3717032"/>
            <a:ext cx="2664296" cy="936104"/>
          </a:xfrm>
          <a:prstGeom prst="curved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10800000" flipV="1">
            <a:off x="1412032" y="2708920"/>
            <a:ext cx="2664296" cy="936104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008" y="2204864"/>
            <a:ext cx="2333625" cy="2095500"/>
          </a:xfrm>
        </p:spPr>
      </p:pic>
      <p:sp>
        <p:nvSpPr>
          <p:cNvPr id="13" name="加号 12"/>
          <p:cNvSpPr/>
          <p:nvPr/>
        </p:nvSpPr>
        <p:spPr>
          <a:xfrm>
            <a:off x="467544" y="4401108"/>
            <a:ext cx="648071" cy="50405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减号 13"/>
          <p:cNvSpPr/>
          <p:nvPr/>
        </p:nvSpPr>
        <p:spPr>
          <a:xfrm>
            <a:off x="467544" y="3501008"/>
            <a:ext cx="648071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环形箭头 15"/>
          <p:cNvSpPr/>
          <p:nvPr/>
        </p:nvSpPr>
        <p:spPr>
          <a:xfrm rot="3572785">
            <a:off x="5884029" y="1719232"/>
            <a:ext cx="1972333" cy="1332150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3629350" y="5589240"/>
            <a:ext cx="510602" cy="228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棱台 17"/>
          <p:cNvSpPr/>
          <p:nvPr/>
        </p:nvSpPr>
        <p:spPr>
          <a:xfrm>
            <a:off x="1079612" y="5467536"/>
            <a:ext cx="2412268" cy="468052"/>
          </a:xfrm>
          <a:prstGeom prst="beve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输入</a:t>
            </a:r>
            <a:r>
              <a:rPr lang="zh-CN" altLang="en-US" b="1" dirty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的正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负极方向</a:t>
            </a:r>
            <a:endParaRPr lang="zh-CN" altLang="en-US" b="1" dirty="0"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  <p:sp>
        <p:nvSpPr>
          <p:cNvPr id="19" name="棱台 18"/>
          <p:cNvSpPr/>
          <p:nvPr/>
        </p:nvSpPr>
        <p:spPr>
          <a:xfrm>
            <a:off x="4283968" y="5467536"/>
            <a:ext cx="1340531" cy="468052"/>
          </a:xfrm>
          <a:prstGeom prst="bevel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正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反转</a:t>
            </a:r>
            <a:endParaRPr lang="zh-CN" altLang="en-US" b="1" dirty="0"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同侧圆角矩形 5"/>
          <p:cNvSpPr/>
          <p:nvPr/>
        </p:nvSpPr>
        <p:spPr>
          <a:xfrm rot="16200000">
            <a:off x="3995936" y="2492895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008" y="2204864"/>
            <a:ext cx="2333625" cy="2095500"/>
          </a:xfrm>
        </p:spPr>
      </p:pic>
      <p:cxnSp>
        <p:nvCxnSpPr>
          <p:cNvPr id="11" name="曲线连接符 10"/>
          <p:cNvCxnSpPr/>
          <p:nvPr/>
        </p:nvCxnSpPr>
        <p:spPr>
          <a:xfrm rot="10800000" flipV="1">
            <a:off x="1259632" y="2708920"/>
            <a:ext cx="2664296" cy="936104"/>
          </a:xfrm>
          <a:prstGeom prst="curved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10800000" flipV="1">
            <a:off x="1412032" y="3700689"/>
            <a:ext cx="2664296" cy="936104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加号 12"/>
          <p:cNvSpPr/>
          <p:nvPr/>
        </p:nvSpPr>
        <p:spPr>
          <a:xfrm>
            <a:off x="395536" y="3392997"/>
            <a:ext cx="648071" cy="50405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减号 13"/>
          <p:cNvSpPr/>
          <p:nvPr/>
        </p:nvSpPr>
        <p:spPr>
          <a:xfrm>
            <a:off x="395536" y="4528781"/>
            <a:ext cx="648071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环形箭头 15"/>
          <p:cNvSpPr/>
          <p:nvPr/>
        </p:nvSpPr>
        <p:spPr>
          <a:xfrm rot="3572785" flipH="1">
            <a:off x="6000096" y="2006420"/>
            <a:ext cx="1973338" cy="1332150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629350" y="5589240"/>
            <a:ext cx="510602" cy="228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棱台 20"/>
          <p:cNvSpPr/>
          <p:nvPr/>
        </p:nvSpPr>
        <p:spPr>
          <a:xfrm>
            <a:off x="1079612" y="5467536"/>
            <a:ext cx="2412268" cy="468052"/>
          </a:xfrm>
          <a:prstGeom prst="beve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输入</a:t>
            </a:r>
            <a:r>
              <a:rPr lang="zh-CN" altLang="en-US" b="1" dirty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的正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负极方向</a:t>
            </a:r>
            <a:endParaRPr lang="zh-CN" altLang="en-US" b="1" dirty="0"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  <p:sp>
        <p:nvSpPr>
          <p:cNvPr id="22" name="棱台 21"/>
          <p:cNvSpPr/>
          <p:nvPr/>
        </p:nvSpPr>
        <p:spPr>
          <a:xfrm>
            <a:off x="4283968" y="5467536"/>
            <a:ext cx="1340531" cy="468052"/>
          </a:xfrm>
          <a:prstGeom prst="bevel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正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反转</a:t>
            </a:r>
            <a:endParaRPr lang="zh-CN" altLang="en-US" b="1" dirty="0"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同侧圆角矩形 26"/>
          <p:cNvSpPr/>
          <p:nvPr/>
        </p:nvSpPr>
        <p:spPr>
          <a:xfrm rot="10800000">
            <a:off x="2627784" y="3501008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同侧圆角矩形 27"/>
          <p:cNvSpPr/>
          <p:nvPr/>
        </p:nvSpPr>
        <p:spPr>
          <a:xfrm rot="10800000">
            <a:off x="4788025" y="3501008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同侧圆角矩形 28"/>
          <p:cNvSpPr/>
          <p:nvPr/>
        </p:nvSpPr>
        <p:spPr>
          <a:xfrm rot="10800000">
            <a:off x="7020272" y="3501008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同侧圆角矩形 25"/>
          <p:cNvSpPr/>
          <p:nvPr/>
        </p:nvSpPr>
        <p:spPr>
          <a:xfrm rot="10800000">
            <a:off x="431540" y="3506243"/>
            <a:ext cx="1368152" cy="15121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135" y="2485628"/>
            <a:ext cx="2333625" cy="20955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2485628"/>
            <a:ext cx="2333625" cy="209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615" y="2485628"/>
            <a:ext cx="2333625" cy="209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55" y="2485628"/>
            <a:ext cx="2333625" cy="2095500"/>
          </a:xfrm>
          <a:prstGeom prst="rect">
            <a:avLst/>
          </a:prstGeom>
        </p:spPr>
      </p:pic>
      <p:pic>
        <p:nvPicPr>
          <p:cNvPr id="3074" name="Picture 2" descr="C:\Users\Carpenter-Wang\Desktop\电池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273" y="1362902"/>
            <a:ext cx="727871" cy="1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arpenter-Wang\Desktop\电池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90406"/>
            <a:ext cx="720080" cy="103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arpenter-Wang\Desktop\电池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78300"/>
            <a:ext cx="733161" cy="10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arpenter-Wang\Desktop\电池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362902"/>
            <a:ext cx="746432" cy="10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右箭头 22"/>
          <p:cNvSpPr/>
          <p:nvPr/>
        </p:nvSpPr>
        <p:spPr>
          <a:xfrm>
            <a:off x="3671902" y="5324717"/>
            <a:ext cx="468052" cy="34009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棱台 23"/>
          <p:cNvSpPr/>
          <p:nvPr/>
        </p:nvSpPr>
        <p:spPr>
          <a:xfrm>
            <a:off x="1547664" y="5229200"/>
            <a:ext cx="1980221" cy="507616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输入电流大小</a:t>
            </a:r>
            <a:endParaRPr lang="zh-CN" altLang="en-US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  <p:sp>
        <p:nvSpPr>
          <p:cNvPr id="25" name="棱台 24"/>
          <p:cNvSpPr/>
          <p:nvPr/>
        </p:nvSpPr>
        <p:spPr>
          <a:xfrm>
            <a:off x="4247966" y="5229200"/>
            <a:ext cx="1080120" cy="507616"/>
          </a:xfrm>
          <a:prstGeom prst="beve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855" indent="0" algn="ctr">
              <a:buNone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庞中华简体 V2007" pitchFamily="2" charset="-122"/>
              </a:rPr>
              <a:t>转速</a:t>
            </a:r>
            <a:endParaRPr lang="zh-CN" altLang="en-US" b="1" dirty="0">
              <a:latin typeface="楷体" pitchFamily="49" charset="-122"/>
              <a:ea typeface="楷体" pitchFamily="49" charset="-122"/>
              <a:cs typeface="庞中华简体 V2007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>
                <a:latin typeface="+mn-ea"/>
                <a:cs typeface="庞中华简体 V2007" pitchFamily="2" charset="-122"/>
              </a:rPr>
              <a:t>数字信号与模拟信号：</a:t>
            </a:r>
            <a:endParaRPr lang="en-US" altLang="zh-CN" dirty="0" smtClean="0">
              <a:latin typeface="+mn-ea"/>
              <a:cs typeface="庞中华简体 V2007" pitchFamily="2" charset="-122"/>
            </a:endParaRPr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图示 15"/>
          <p:cNvGraphicFramePr/>
          <p:nvPr/>
        </p:nvGraphicFramePr>
        <p:xfrm>
          <a:off x="971600" y="1988840"/>
          <a:ext cx="6480720" cy="41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/>
              <a:t>主控制板上的</a:t>
            </a:r>
            <a:r>
              <a:rPr lang="en-US" altLang="zh-CN" dirty="0"/>
              <a:t>M1-M4</a:t>
            </a:r>
            <a:r>
              <a:rPr lang="zh-CN" altLang="en-US" dirty="0"/>
              <a:t>接口为电机的驱动</a:t>
            </a:r>
            <a:r>
              <a:rPr lang="zh-CN" altLang="en-US" dirty="0" smtClean="0"/>
              <a:t>接口</a:t>
            </a:r>
            <a:endParaRPr lang="zh-CN" altLang="en-US" dirty="0"/>
          </a:p>
          <a:p>
            <a:pPr marL="109855" indent="0">
              <a:buNone/>
            </a:pPr>
            <a:endParaRPr lang="zh-CN" altLang="en-US" dirty="0">
              <a:latin typeface="庞中华简体 V2007" pitchFamily="2" charset="-122"/>
              <a:ea typeface="庞中华简体 V2007" pitchFamily="2" charset="-122"/>
              <a:cs typeface="庞中华简体 V2007" pitchFamily="2" charset="-122"/>
            </a:endParaRPr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7584" y="2420888"/>
          <a:ext cx="4896543" cy="2358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181"/>
                <a:gridCol w="1752195"/>
                <a:gridCol w="1512167"/>
              </a:tblGrid>
              <a:tr h="471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接口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正反转控制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速度控制</a:t>
                      </a:r>
                      <a:endParaRPr lang="zh-CN" altLang="en-US" sz="2400" dirty="0"/>
                    </a:p>
                  </a:txBody>
                  <a:tcPr/>
                </a:tc>
              </a:tr>
              <a:tr h="471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D28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A4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1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M2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D29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A5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1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M3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D30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A6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D31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A7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矩形标注 7"/>
          <p:cNvSpPr/>
          <p:nvPr/>
        </p:nvSpPr>
        <p:spPr>
          <a:xfrm flipV="1">
            <a:off x="2987824" y="5188550"/>
            <a:ext cx="1224136" cy="472698"/>
          </a:xfrm>
          <a:prstGeom prst="wedgeRectCallout">
            <a:avLst>
              <a:gd name="adj1" fmla="val -25293"/>
              <a:gd name="adj2" fmla="val 13199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标注 8"/>
          <p:cNvSpPr/>
          <p:nvPr/>
        </p:nvSpPr>
        <p:spPr>
          <a:xfrm flipV="1">
            <a:off x="4716016" y="5229200"/>
            <a:ext cx="1224136" cy="432048"/>
          </a:xfrm>
          <a:prstGeom prst="wedgeRectCallout">
            <a:avLst>
              <a:gd name="adj1" fmla="val -25293"/>
              <a:gd name="adj2" fmla="val 13199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7824" y="52919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数字</a:t>
            </a:r>
            <a:r>
              <a:rPr lang="en-US" altLang="zh-CN" dirty="0" smtClean="0"/>
              <a:t>IO</a:t>
            </a:r>
            <a:r>
              <a:rPr lang="zh-CN" altLang="en-US" dirty="0" smtClean="0"/>
              <a:t>口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526055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模拟</a:t>
            </a:r>
            <a:r>
              <a:rPr lang="en-US" altLang="zh-CN" dirty="0" smtClean="0"/>
              <a:t>IO</a:t>
            </a:r>
            <a:r>
              <a:rPr lang="zh-CN" altLang="en-US" dirty="0" smtClean="0"/>
              <a:t>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直流电机驱动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855" indent="0">
              <a:buNone/>
            </a:pPr>
            <a:r>
              <a:rPr lang="zh-CN" altLang="en-US" dirty="0" smtClean="0">
                <a:latin typeface="+mn-ea"/>
                <a:cs typeface="庞中华简体 V2007" pitchFamily="2" charset="-122"/>
              </a:rPr>
              <a:t>控制程序</a:t>
            </a:r>
            <a:endParaRPr lang="zh-CN" altLang="en-US" dirty="0">
              <a:latin typeface="+mn-ea"/>
              <a:cs typeface="庞中华简体 V2007" pitchFamily="2" charset="-122"/>
            </a:endParaRPr>
          </a:p>
        </p:txBody>
      </p:sp>
      <p:pic>
        <p:nvPicPr>
          <p:cNvPr id="4" name="Picture 4" descr="https://gd1.alicdn.com/imgextra/i1/821608206/TB2p2ILhXXXXXa6XXXXXXXXXXXX_%21%218216082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837" y="4077072"/>
            <a:ext cx="299516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33140" r="15796" b="42069"/>
          <a:stretch>
            <a:fillRect/>
          </a:stretch>
        </p:blipFill>
        <p:spPr bwMode="auto">
          <a:xfrm>
            <a:off x="1547664" y="2466636"/>
            <a:ext cx="5909480" cy="161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1387</Words>
  <Application>WPS 演示</Application>
  <PresentationFormat>全屏显示(4:3)</PresentationFormat>
  <Paragraphs>252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聚合</vt:lpstr>
      <vt:lpstr>ETRobot控制实践</vt:lpstr>
      <vt:lpstr>ETRobot</vt:lpstr>
      <vt:lpstr>直流电机驱动</vt:lpstr>
      <vt:lpstr>直流电机驱动</vt:lpstr>
      <vt:lpstr>直流电机驱动</vt:lpstr>
      <vt:lpstr>直流电机驱动</vt:lpstr>
      <vt:lpstr>直流电机驱动</vt:lpstr>
      <vt:lpstr>直流电机驱动</vt:lpstr>
      <vt:lpstr>直流电机驱动</vt:lpstr>
      <vt:lpstr>超声波测距模块</vt:lpstr>
      <vt:lpstr>超声波测距模块</vt:lpstr>
      <vt:lpstr>超声波测距模块</vt:lpstr>
      <vt:lpstr>1602液晶显示模块</vt:lpstr>
      <vt:lpstr>1602液晶显示模块</vt:lpstr>
      <vt:lpstr>1602液晶显示模块</vt:lpstr>
      <vt:lpstr>蜂鸣器</vt:lpstr>
      <vt:lpstr>蜂鸣器</vt:lpstr>
      <vt:lpstr>蜂鸣器</vt:lpstr>
      <vt:lpstr>应用实践——特雷门琴</vt:lpstr>
      <vt:lpstr>应用实践——特雷门琴</vt:lpstr>
      <vt:lpstr>应用实践——特雷门琴</vt:lpstr>
      <vt:lpstr>应用实践——倒车雷达</vt:lpstr>
      <vt:lpstr>应用实践——倒车雷达</vt:lpstr>
      <vt:lpstr>应用实践——倒车雷达</vt:lpstr>
      <vt:lpstr>光电开关</vt:lpstr>
      <vt:lpstr>光电开关</vt:lpstr>
      <vt:lpstr>光电开关</vt:lpstr>
      <vt:lpstr>声强传感器</vt:lpstr>
      <vt:lpstr>声强传感器</vt:lpstr>
      <vt:lpstr>红外测距模块</vt:lpstr>
      <vt:lpstr>红外测距模块</vt:lpstr>
      <vt:lpstr>红外测距模块</vt:lpstr>
      <vt:lpstr>红外测距模块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ETRobot控制实践</dc:title>
  <dc:creator>王衡</dc:creator>
  <cp:lastModifiedBy>haha</cp:lastModifiedBy>
  <cp:revision>105</cp:revision>
  <dcterms:created xsi:type="dcterms:W3CDTF">2016-03-20T02:01:00Z</dcterms:created>
  <dcterms:modified xsi:type="dcterms:W3CDTF">2016-03-27T07:43:34Z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